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7" r:id="rId1"/>
    <p:sldMasterId id="2147483720" r:id="rId2"/>
    <p:sldMasterId id="2147483738" r:id="rId3"/>
    <p:sldMasterId id="2147483752" r:id="rId4"/>
  </p:sldMasterIdLst>
  <p:notesMasterIdLst>
    <p:notesMasterId r:id="rId12"/>
  </p:notesMasterIdLst>
  <p:handoutMasterIdLst>
    <p:handoutMasterId r:id="rId13"/>
  </p:handoutMasterIdLst>
  <p:sldIdLst>
    <p:sldId id="2845" r:id="rId5"/>
    <p:sldId id="3678" r:id="rId6"/>
    <p:sldId id="3679" r:id="rId7"/>
    <p:sldId id="3680" r:id="rId8"/>
    <p:sldId id="1841" r:id="rId9"/>
    <p:sldId id="3681" r:id="rId10"/>
    <p:sldId id="3677" r:id="rId11"/>
  </p:sldIdLst>
  <p:sldSz cx="12192000" cy="6858000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56AE46B-6E02-3F44-BE59-AAA02F7D5EBC}">
          <p14:sldIdLst>
            <p14:sldId id="2845"/>
            <p14:sldId id="3678"/>
            <p14:sldId id="3679"/>
            <p14:sldId id="3680"/>
            <p14:sldId id="1841"/>
            <p14:sldId id="3681"/>
            <p14:sldId id="36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66FF"/>
    <a:srgbClr val="FFFFFF"/>
    <a:srgbClr val="011893"/>
    <a:srgbClr val="102845"/>
    <a:srgbClr val="0000FF"/>
    <a:srgbClr val="FF3300"/>
    <a:srgbClr val="D1F2FF"/>
    <a:srgbClr val="00FFCC"/>
    <a:srgbClr val="F49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 autoAdjust="0"/>
    <p:restoredTop sz="77676" autoAdjust="0"/>
  </p:normalViewPr>
  <p:slideViewPr>
    <p:cSldViewPr>
      <p:cViewPr varScale="1">
        <p:scale>
          <a:sx n="47" d="100"/>
          <a:sy n="47" d="100"/>
        </p:scale>
        <p:origin x="1422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50" y="0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77C47AF-D1FC-41C5-AE49-EB90A02D5B60}" type="datetimeFigureOut">
              <a:rPr lang="pt-BR" smtClean="0"/>
              <a:pPr/>
              <a:t>17/11/2021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6" y="9428583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50" y="9428583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7BBC5FB-763B-405C-A916-315257EF3D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/>
          </p:cNvSpPr>
          <p:nvPr/>
        </p:nvSpPr>
        <p:spPr bwMode="auto">
          <a:xfrm>
            <a:off x="6" y="0"/>
            <a:ext cx="6797675" cy="9926638"/>
          </a:xfrm>
          <a:custGeom>
            <a:avLst/>
            <a:gdLst>
              <a:gd name="T0" fmla="*/ 2147483646 w 21600"/>
              <a:gd name="T1" fmla="*/ 0 h 28800"/>
              <a:gd name="T2" fmla="*/ 0 w 21600"/>
              <a:gd name="T3" fmla="*/ 2147483646 h 28800"/>
              <a:gd name="T4" fmla="*/ 0 w 21600"/>
              <a:gd name="T5" fmla="*/ 2147483646 h 28800"/>
              <a:gd name="T6" fmla="*/ 2147483646 w 21600"/>
              <a:gd name="T7" fmla="*/ 2147483646 h 28800"/>
              <a:gd name="T8" fmla="*/ 2147483646 w 21600"/>
              <a:gd name="T9" fmla="*/ 2147483646 h 28800"/>
              <a:gd name="T10" fmla="*/ 2147483646 w 21600"/>
              <a:gd name="T11" fmla="*/ 2147483646 h 28800"/>
              <a:gd name="T12" fmla="*/ 2147483646 w 21600"/>
              <a:gd name="T13" fmla="*/ 2147483646 h 28800"/>
              <a:gd name="T14" fmla="*/ 2147483646 w 21600"/>
              <a:gd name="T15" fmla="*/ 0 h 28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800 w 21600"/>
              <a:gd name="T25" fmla="*/ 14400 h 28800"/>
              <a:gd name="T26" fmla="*/ 21600 w 21600"/>
              <a:gd name="T27" fmla="*/ 28800 h 288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8800">
                <a:moveTo>
                  <a:pt x="10805" y="0"/>
                </a:moveTo>
                <a:cubicBezTo>
                  <a:pt x="4838" y="0"/>
                  <a:pt x="0" y="6449"/>
                  <a:pt x="0" y="14405"/>
                </a:cubicBezTo>
                <a:lnTo>
                  <a:pt x="0" y="28795"/>
                </a:lnTo>
                <a:cubicBezTo>
                  <a:pt x="0" y="28798"/>
                  <a:pt x="4838" y="28800"/>
                  <a:pt x="10805" y="28800"/>
                </a:cubicBezTo>
                <a:lnTo>
                  <a:pt x="21595" y="28800"/>
                </a:lnTo>
                <a:cubicBezTo>
                  <a:pt x="21598" y="28800"/>
                  <a:pt x="21600" y="28798"/>
                  <a:pt x="21600" y="28795"/>
                </a:cubicBezTo>
                <a:lnTo>
                  <a:pt x="21600" y="14405"/>
                </a:lnTo>
                <a:cubicBezTo>
                  <a:pt x="21600" y="6449"/>
                  <a:pt x="21598" y="0"/>
                  <a:pt x="21595" y="0"/>
                </a:cubicBezTo>
                <a:lnTo>
                  <a:pt x="10805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</p:spPr>
        <p:txBody>
          <a:bodyPr wrap="none" lIns="93324" tIns="46662" rIns="93324" bIns="46662" anchor="ctr"/>
          <a:lstStyle/>
          <a:p>
            <a:pPr>
              <a:defRPr/>
            </a:pPr>
            <a:endParaRPr lang="pt-BR"/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9063" y="882650"/>
            <a:ext cx="7726363" cy="43465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</p:sp>
      <p:sp>
        <p:nvSpPr>
          <p:cNvPr id="2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49009" y="5513081"/>
            <a:ext cx="5992025" cy="5220101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none" lIns="93324" tIns="46662" rIns="93324" bIns="4666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0" y="8"/>
            <a:ext cx="3249352" cy="577331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wrap="none" lIns="93324" tIns="46662" rIns="93324" bIns="46662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altLang="pt-BR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240680" y="8"/>
            <a:ext cx="3249351" cy="577331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wrap="none" lIns="93324" tIns="46662" rIns="93324" bIns="46662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altLang="pt-BR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0" y="11026159"/>
            <a:ext cx="3249352" cy="577331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wrap="none" lIns="93324" tIns="46662" rIns="93324" bIns="46662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alt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40686" y="11026151"/>
            <a:ext cx="3247778" cy="57560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8518" algn="l"/>
                <a:tab pos="917035" algn="l"/>
                <a:tab pos="1375552" algn="l"/>
                <a:tab pos="1834069" algn="l"/>
                <a:tab pos="2292587" algn="l"/>
                <a:tab pos="2751104" algn="l"/>
                <a:tab pos="3209622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12CC9E9-D923-425F-BF76-B9DC14863A4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1623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12CC9E9-D923-425F-BF76-B9DC14863A42}" type="slidenum">
              <a:rPr lang="pt-BR" altLang="pt-BR" smtClean="0"/>
              <a:pPr>
                <a:defRPr/>
              </a:pPr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8639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12CC9E9-D923-425F-BF76-B9DC14863A42}" type="slidenum">
              <a:rPr lang="pt-BR" altLang="pt-BR" smtClean="0"/>
              <a:pPr>
                <a:defRPr/>
              </a:pPr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863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12CC9E9-D923-425F-BF76-B9DC14863A42}" type="slidenum">
              <a:rPr lang="pt-BR" altLang="pt-B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39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847B73E-290E-5847-9741-2D1D674926D0}" type="datetimeFigureOut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11/17/2021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3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847B73E-290E-5847-9741-2D1D674926D0}" type="datetimeFigureOut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11/17/2021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4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847B73E-290E-5847-9741-2D1D674926D0}" type="datetimeFigureOut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11/17/2021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01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24145F-1CB8-644F-A132-EAADA9B9AA31}"/>
              </a:ext>
            </a:extLst>
          </p:cNvPr>
          <p:cNvSpPr txBox="1"/>
          <p:nvPr userDrawn="1"/>
        </p:nvSpPr>
        <p:spPr>
          <a:xfrm>
            <a:off x="11897360" y="25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82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  <p15:guide id="3" orient="horz" pos="1933">
          <p15:clr>
            <a:srgbClr val="FBAE40"/>
          </p15:clr>
        </p15:guide>
        <p15:guide id="4" pos="7582">
          <p15:clr>
            <a:srgbClr val="FBAE40"/>
          </p15:clr>
        </p15:guide>
        <p15:guide id="5" pos="100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60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36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36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77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72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2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11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2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847B73E-290E-5847-9741-2D1D674926D0}" type="datetimeFigureOut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11/17/2021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16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88" y="273086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552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32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01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4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4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92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04800"/>
            <a:ext cx="11176000" cy="624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486239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763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10969784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44411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847B73E-290E-5847-9741-2D1D674926D0}" type="datetimeFigureOut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11/17/2021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50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847B73E-290E-5847-9741-2D1D674926D0}" type="datetimeFigureOut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11/17/2021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39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3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847B73E-290E-5847-9741-2D1D674926D0}" type="datetimeFigureOut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11/17/2021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1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3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847B73E-290E-5847-9741-2D1D674926D0}" type="datetimeFigureOut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11/17/2021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555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847B73E-290E-5847-9741-2D1D674926D0}" type="datetimeFigureOut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11/17/2021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430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847B73E-290E-5847-9741-2D1D674926D0}" type="datetimeFigureOut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11/17/2021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48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847B73E-290E-5847-9741-2D1D674926D0}" type="datetimeFigureOut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11/17/2021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32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847B73E-290E-5847-9741-2D1D674926D0}" type="datetimeFigureOut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11/17/2021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34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84" y="27308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847B73E-290E-5847-9741-2D1D674926D0}" type="datetimeFigureOut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11/17/2021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71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847B73E-290E-5847-9741-2D1D674926D0}" type="datetimeFigureOut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11/17/2021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68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847B73E-290E-5847-9741-2D1D674926D0}" type="datetimeFigureOut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11/17/2021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69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847B73E-290E-5847-9741-2D1D674926D0}" type="datetimeFigureOut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11/17/2021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28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93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  <p15:guide id="3" orient="horz" pos="1933">
          <p15:clr>
            <a:srgbClr val="FBAE40"/>
          </p15:clr>
        </p15:guide>
        <p15:guide id="4" pos="7582">
          <p15:clr>
            <a:srgbClr val="FBAE40"/>
          </p15:clr>
        </p15:guide>
        <p15:guide id="5" pos="100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 userDrawn="1"/>
        </p:nvCxnSpPr>
        <p:spPr>
          <a:xfrm rot="5400000">
            <a:off x="363501" y="1196183"/>
            <a:ext cx="1008064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 userDrawn="1"/>
        </p:nvCxnSpPr>
        <p:spPr>
          <a:xfrm>
            <a:off x="689712" y="836614"/>
            <a:ext cx="10724661" cy="0"/>
          </a:xfrm>
          <a:prstGeom prst="line">
            <a:avLst/>
          </a:prstGeom>
          <a:ln w="95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67185" y="870358"/>
            <a:ext cx="10546401" cy="796951"/>
          </a:xfrm>
          <a:prstGeom prst="rect">
            <a:avLst/>
          </a:prstGeom>
        </p:spPr>
        <p:txBody>
          <a:bodyPr anchor="t"/>
          <a:lstStyle>
            <a:lvl1pPr algn="l">
              <a:defRPr sz="1800" b="1">
                <a:solidFill>
                  <a:srgbClr val="004C00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6957667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847B73E-290E-5847-9741-2D1D674926D0}" type="datetimeFigureOut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11/17/2021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70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94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1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36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02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966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884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504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7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88" y="273086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860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067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847B73E-290E-5847-9741-2D1D674926D0}" type="datetimeFigureOut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11/17/2021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8974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4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4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501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04800"/>
            <a:ext cx="11176000" cy="624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84551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592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10969784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8127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847B73E-290E-5847-9741-2D1D674926D0}" type="datetimeFigureOut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11/17/2021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0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847B73E-290E-5847-9741-2D1D674926D0}" type="datetimeFigureOut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11/17/2021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1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84" y="27308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847B73E-290E-5847-9741-2D1D674926D0}" type="datetimeFigureOut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11/17/2021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7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847B73E-290E-5847-9741-2D1D674926D0}" type="datetimeFigureOut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11/17/2021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DE2E347-BA3E-2D46-B98A-0FD00CE33C1A}" type="slidenum">
              <a:rPr lang="en-US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/>
              <a:t>‹nº›</a:t>
            </a:fld>
            <a:endParaRPr lang="en-US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8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6" Type="http://schemas.openxmlformats.org/officeDocument/2006/relationships/vmlDrawing" Target="../drawings/vmlDrawing2.v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41.xml"/><Relationship Id="rId16" Type="http://schemas.openxmlformats.org/officeDocument/2006/relationships/vmlDrawing" Target="../drawings/vmlDrawing4.v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13114848"/>
              </p:ext>
            </p:extLst>
          </p:nvPr>
        </p:nvGraphicFramePr>
        <p:xfrm>
          <a:off x="120733" y="137196"/>
          <a:ext cx="647493" cy="896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Photo Editor Photo" r:id="rId15" imgW="11866667" imgH="16647619" progId="">
                  <p:embed/>
                </p:oleObj>
              </mc:Choice>
              <mc:Fallback>
                <p:oleObj name="Photo Editor Photo" r:id="rId15" imgW="11866667" imgH="166476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733" y="137196"/>
                        <a:ext cx="647493" cy="8965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881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01232112"/>
              </p:ext>
            </p:extLst>
          </p:nvPr>
        </p:nvGraphicFramePr>
        <p:xfrm>
          <a:off x="120733" y="105019"/>
          <a:ext cx="647493" cy="797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Photo Editor Photo" r:id="rId17" imgW="11866667" imgH="16647619" progId="">
                  <p:embed/>
                </p:oleObj>
              </mc:Choice>
              <mc:Fallback>
                <p:oleObj name="Photo Editor Photo" r:id="rId17" imgW="11866667" imgH="166476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733" y="105019"/>
                        <a:ext cx="647493" cy="797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41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  <p:sldLayoutId id="2147483734" r:id="rId13"/>
    <p:sldLayoutId id="2147483735" r:id="rId1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74400000"/>
              </p:ext>
            </p:extLst>
          </p:nvPr>
        </p:nvGraphicFramePr>
        <p:xfrm>
          <a:off x="120733" y="137196"/>
          <a:ext cx="647493" cy="896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Photo Editor Photo" r:id="rId16" imgW="11866667" imgH="16647619" progId="">
                  <p:embed/>
                </p:oleObj>
              </mc:Choice>
              <mc:Fallback>
                <p:oleObj name="Photo Editor Photo" r:id="rId16" imgW="11866667" imgH="166476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733" y="137196"/>
                        <a:ext cx="647493" cy="8965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890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81997270"/>
              </p:ext>
            </p:extLst>
          </p:nvPr>
        </p:nvGraphicFramePr>
        <p:xfrm>
          <a:off x="120733" y="105019"/>
          <a:ext cx="647493" cy="797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hoto Editor Photo" r:id="rId17" imgW="11866667" imgH="16647619" progId="">
                  <p:embed/>
                </p:oleObj>
              </mc:Choice>
              <mc:Fallback>
                <p:oleObj name="Photo Editor Photo" r:id="rId17" imgW="11866667" imgH="166476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733" y="105019"/>
                        <a:ext cx="647493" cy="797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440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Imagem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7"/>
            <a:ext cx="12192000" cy="6857107"/>
          </a:xfrm>
          <a:prstGeom prst="rect">
            <a:avLst/>
          </a:prstGeom>
          <a:gradFill>
            <a:gsLst>
              <a:gs pos="4000">
                <a:schemeClr val="bg2">
                  <a:lumMod val="75000"/>
                </a:schemeClr>
              </a:gs>
              <a:gs pos="76000">
                <a:schemeClr val="bg1">
                  <a:lumMod val="75000"/>
                </a:schemeClr>
              </a:gs>
              <a:gs pos="90000">
                <a:schemeClr val="bg1">
                  <a:lumMod val="50000"/>
                </a:schemeClr>
              </a:gs>
              <a:gs pos="57000">
                <a:schemeClr val="bg2">
                  <a:lumMod val="75000"/>
                </a:schemeClr>
              </a:gs>
            </a:gsLst>
            <a:lin ang="30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5236" name="Retângulo 5"/>
          <p:cNvSpPr>
            <a:spLocks noChangeArrowheads="1"/>
          </p:cNvSpPr>
          <p:nvPr/>
        </p:nvSpPr>
        <p:spPr bwMode="auto">
          <a:xfrm>
            <a:off x="9192016" y="5444863"/>
            <a:ext cx="2736494" cy="72063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 sz="2800" dirty="0">
              <a:latin typeface="Arial Black" pitchFamily="34" charset="0"/>
            </a:endParaRPr>
          </a:p>
        </p:txBody>
      </p:sp>
      <p:grpSp>
        <p:nvGrpSpPr>
          <p:cNvPr id="95237" name="Grupo 11"/>
          <p:cNvGrpSpPr>
            <a:grpSpLocks/>
          </p:cNvGrpSpPr>
          <p:nvPr/>
        </p:nvGrpSpPr>
        <p:grpSpPr bwMode="auto">
          <a:xfrm>
            <a:off x="344443" y="447"/>
            <a:ext cx="3012683" cy="6790441"/>
            <a:chOff x="344931" y="-4"/>
            <a:chExt cx="3013080" cy="6791553"/>
          </a:xfrm>
        </p:grpSpPr>
        <p:sp>
          <p:nvSpPr>
            <p:cNvPr id="95239" name="Paralelogramo 8"/>
            <p:cNvSpPr>
              <a:spLocks noChangeArrowheads="1"/>
            </p:cNvSpPr>
            <p:nvPr/>
          </p:nvSpPr>
          <p:spPr bwMode="auto">
            <a:xfrm rot="188662" flipH="1">
              <a:off x="810716" y="2259582"/>
              <a:ext cx="2547295" cy="4531966"/>
            </a:xfrm>
            <a:prstGeom prst="parallelogram">
              <a:avLst>
                <a:gd name="adj" fmla="val 84079"/>
              </a:avLst>
            </a:prstGeom>
            <a:solidFill>
              <a:srgbClr val="2806BA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defTabSz="914309">
                <a:spcBef>
                  <a:spcPct val="50000"/>
                </a:spcBef>
                <a:buFontTx/>
                <a:buChar char="•"/>
              </a:pPr>
              <a:endParaRPr lang="pt-BR" altLang="pt-BR" sz="2800">
                <a:latin typeface="Times New Roman" pitchFamily="18" charset="0"/>
              </a:endParaRPr>
            </a:p>
          </p:txBody>
        </p:sp>
        <p:sp>
          <p:nvSpPr>
            <p:cNvPr id="95240" name="Paralelogramo 9"/>
            <p:cNvSpPr>
              <a:spLocks noChangeArrowheads="1"/>
            </p:cNvSpPr>
            <p:nvPr/>
          </p:nvSpPr>
          <p:spPr bwMode="auto">
            <a:xfrm>
              <a:off x="914400" y="-4"/>
              <a:ext cx="573020" cy="963454"/>
            </a:xfrm>
            <a:prstGeom prst="parallelogram">
              <a:avLst>
                <a:gd name="adj" fmla="val 35431"/>
              </a:avLst>
            </a:prstGeom>
            <a:solidFill>
              <a:srgbClr val="2806BA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defTabSz="914309">
                <a:spcBef>
                  <a:spcPct val="50000"/>
                </a:spcBef>
                <a:buFontTx/>
                <a:buChar char="•"/>
              </a:pPr>
              <a:endParaRPr lang="pt-BR" altLang="pt-BR" sz="2800">
                <a:latin typeface="Times New Roman" pitchFamily="18" charset="0"/>
              </a:endParaRPr>
            </a:p>
          </p:txBody>
        </p:sp>
        <p:sp>
          <p:nvSpPr>
            <p:cNvPr id="95241" name="Paralelogramo 10"/>
            <p:cNvSpPr>
              <a:spLocks noChangeArrowheads="1"/>
            </p:cNvSpPr>
            <p:nvPr/>
          </p:nvSpPr>
          <p:spPr bwMode="auto">
            <a:xfrm>
              <a:off x="491706" y="0"/>
              <a:ext cx="549944" cy="963454"/>
            </a:xfrm>
            <a:prstGeom prst="parallelogram">
              <a:avLst>
                <a:gd name="adj" fmla="val 35431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defTabSz="914309">
                <a:spcBef>
                  <a:spcPct val="50000"/>
                </a:spcBef>
                <a:buFontTx/>
                <a:buChar char="•"/>
              </a:pPr>
              <a:endParaRPr lang="pt-BR" altLang="pt-BR" sz="2800">
                <a:latin typeface="Times New Roman" pitchFamily="18" charset="0"/>
              </a:endParaRPr>
            </a:p>
          </p:txBody>
        </p:sp>
        <p:sp>
          <p:nvSpPr>
            <p:cNvPr id="95242" name="Paralelogramo 11"/>
            <p:cNvSpPr>
              <a:spLocks noChangeArrowheads="1"/>
            </p:cNvSpPr>
            <p:nvPr/>
          </p:nvSpPr>
          <p:spPr bwMode="auto">
            <a:xfrm rot="188662" flipH="1">
              <a:off x="344931" y="2259583"/>
              <a:ext cx="2547295" cy="4531966"/>
            </a:xfrm>
            <a:prstGeom prst="parallelogram">
              <a:avLst>
                <a:gd name="adj" fmla="val 84079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defTabSz="914309">
                <a:spcBef>
                  <a:spcPct val="50000"/>
                </a:spcBef>
                <a:buFontTx/>
                <a:buChar char="•"/>
              </a:pPr>
              <a:endParaRPr lang="pt-BR" altLang="pt-BR" sz="2800">
                <a:latin typeface="Times New Roman" pitchFamily="18" charset="0"/>
              </a:endParaRPr>
            </a:p>
          </p:txBody>
        </p:sp>
      </p:grpSp>
      <p:pic>
        <p:nvPicPr>
          <p:cNvPr id="95238" name="Imagem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395" y="727427"/>
            <a:ext cx="1207931" cy="169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185D44F7-70F9-FA4E-A8ED-E8F84B715620}"/>
              </a:ext>
            </a:extLst>
          </p:cNvPr>
          <p:cNvSpPr/>
          <p:nvPr/>
        </p:nvSpPr>
        <p:spPr>
          <a:xfrm>
            <a:off x="1127448" y="5411899"/>
            <a:ext cx="9840719" cy="140147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31750">
            <a:solidFill>
              <a:srgbClr val="000000"/>
            </a:solidFill>
          </a:ln>
          <a:effectLst>
            <a:glow rad="139700">
              <a:srgbClr val="0066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9988" tIns="44994" rIns="89988" bIns="44994"/>
          <a:lstStyle>
            <a:lvl1pPr marL="342900" indent="-342900" algn="l" defTabSz="449580" rtl="0" eaLnBrk="0" fontAlgn="base" hangingPunct="0">
              <a:lnSpc>
                <a:spcPct val="9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lnSpc>
                <a:spcPct val="93000"/>
              </a:lnSpc>
              <a:spcBef>
                <a:spcPts val="11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lnSpc>
                <a:spcPct val="93000"/>
              </a:lnSpc>
              <a:spcBef>
                <a:spcPts val="8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lnSpc>
                <a:spcPct val="93000"/>
              </a:lnSpc>
              <a:spcBef>
                <a:spcPts val="29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/>
            <a:r>
              <a:rPr lang="x-none" sz="2800" b="1" dirty="0"/>
              <a:t>COORDENADORIA  DE  AVALIAÇÃO  DE  DESENVOLVIMENTO</a:t>
            </a:r>
          </a:p>
          <a:p>
            <a:pPr algn="ctr"/>
            <a:r>
              <a:rPr lang="x-none" sz="2800" b="1" dirty="0"/>
              <a:t>DA  EDUCAÇÃO  SUPERIOR  MILITAR - </a:t>
            </a:r>
            <a:r>
              <a:rPr lang="x-none" altLang="pt-BR" sz="3600" b="1" dirty="0">
                <a:solidFill>
                  <a:srgbClr val="0432FF"/>
                </a:solidFill>
                <a:ea typeface="DejaVu Sans" panose="020B0603030804020204" pitchFamily="32" charset="0"/>
              </a:rPr>
              <a:t>CADESM</a:t>
            </a:r>
            <a:endParaRPr lang="pt-BR" altLang="pt-BR" sz="3600" b="1" dirty="0">
              <a:solidFill>
                <a:srgbClr val="0432FF"/>
              </a:solidFill>
              <a:ea typeface="DejaVu Sans" panose="020B0603030804020204" pitchFamily="3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544" y="260648"/>
            <a:ext cx="7992888" cy="44518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9536" y="465313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Real   Academia  de  </a:t>
            </a:r>
            <a:r>
              <a:rPr lang="en-US" sz="2000" b="1" dirty="0" err="1"/>
              <a:t>Artilharia</a:t>
            </a:r>
            <a:r>
              <a:rPr lang="en-US" sz="2000" b="1" dirty="0"/>
              <a:t>,  </a:t>
            </a:r>
            <a:r>
              <a:rPr lang="en-US" sz="2000" b="1" dirty="0" err="1"/>
              <a:t>Fortificação</a:t>
            </a:r>
            <a:r>
              <a:rPr lang="en-US" sz="2000" b="1" dirty="0"/>
              <a:t>  e  </a:t>
            </a:r>
            <a:r>
              <a:rPr lang="en-US" sz="2000" b="1" dirty="0" err="1"/>
              <a:t>Desenho</a:t>
            </a:r>
            <a:r>
              <a:rPr lang="en-US" sz="2000" b="1" dirty="0"/>
              <a:t> – 1792</a:t>
            </a:r>
          </a:p>
          <a:p>
            <a:pPr algn="ctr"/>
            <a:r>
              <a:rPr lang="en-US" sz="2000" b="1" dirty="0"/>
              <a:t>Academia  Real  </a:t>
            </a:r>
            <a:r>
              <a:rPr lang="en-US" sz="2000" b="1" dirty="0" err="1"/>
              <a:t>Militar</a:t>
            </a:r>
            <a:r>
              <a:rPr lang="en-US" sz="2000" b="1" dirty="0"/>
              <a:t> - 1811</a:t>
            </a:r>
          </a:p>
        </p:txBody>
      </p:sp>
    </p:spTree>
    <p:extLst>
      <p:ext uri="{BB962C8B-B14F-4D97-AF65-F5344CB8AC3E}">
        <p14:creationId xmlns:p14="http://schemas.microsoft.com/office/powerpoint/2010/main" val="306931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PESQUISA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376" y="1412776"/>
            <a:ext cx="10945216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1965 </a:t>
            </a:r>
            <a:r>
              <a:rPr lang="mr-IN" sz="2400" dirty="0">
                <a:solidFill>
                  <a:schemeClr val="bg1"/>
                </a:solidFill>
              </a:rPr>
              <a:t>–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Monografia</a:t>
            </a:r>
            <a:r>
              <a:rPr lang="en-US" sz="2400" dirty="0">
                <a:solidFill>
                  <a:schemeClr val="bg1"/>
                </a:solidFill>
              </a:rPr>
              <a:t>  no  </a:t>
            </a:r>
            <a:r>
              <a:rPr lang="en-US" sz="2400" dirty="0" err="1">
                <a:solidFill>
                  <a:schemeClr val="bg1"/>
                </a:solidFill>
              </a:rPr>
              <a:t>Curso</a:t>
            </a:r>
            <a:r>
              <a:rPr lang="en-US" sz="2400" dirty="0">
                <a:solidFill>
                  <a:schemeClr val="bg1"/>
                </a:solidFill>
              </a:rPr>
              <a:t>  de  Estado-</a:t>
            </a:r>
            <a:r>
              <a:rPr lang="en-US" sz="2400" dirty="0" err="1">
                <a:solidFill>
                  <a:schemeClr val="bg1"/>
                </a:solidFill>
              </a:rPr>
              <a:t>Maior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1999 </a:t>
            </a:r>
            <a:r>
              <a:rPr lang="mr-IN" sz="2400" dirty="0">
                <a:solidFill>
                  <a:schemeClr val="bg1"/>
                </a:solidFill>
              </a:rPr>
              <a:t>–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Atual</a:t>
            </a:r>
            <a:r>
              <a:rPr lang="en-US" sz="2400" dirty="0">
                <a:solidFill>
                  <a:schemeClr val="bg1"/>
                </a:solidFill>
              </a:rPr>
              <a:t>  Lei  de  </a:t>
            </a:r>
            <a:r>
              <a:rPr lang="en-US" sz="2400" dirty="0" err="1">
                <a:solidFill>
                  <a:schemeClr val="bg1"/>
                </a:solidFill>
              </a:rPr>
              <a:t>Ensino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Militar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mr-IN" sz="2400" dirty="0">
                <a:solidFill>
                  <a:schemeClr val="bg1"/>
                </a:solidFill>
              </a:rPr>
              <a:t>–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certificação</a:t>
            </a:r>
            <a:r>
              <a:rPr lang="en-US" sz="2400" dirty="0">
                <a:solidFill>
                  <a:schemeClr val="bg1"/>
                </a:solidFill>
              </a:rPr>
              <a:t>  e  </a:t>
            </a:r>
            <a:r>
              <a:rPr lang="en-US" sz="2400" dirty="0" err="1">
                <a:solidFill>
                  <a:schemeClr val="bg1"/>
                </a:solidFill>
              </a:rPr>
              <a:t>diplomação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específicas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2002 </a:t>
            </a:r>
            <a:r>
              <a:rPr lang="mr-IN" sz="2400" dirty="0">
                <a:solidFill>
                  <a:schemeClr val="bg1"/>
                </a:solidFill>
              </a:rPr>
              <a:t>–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Cursos</a:t>
            </a:r>
            <a:r>
              <a:rPr lang="en-US" sz="2400" dirty="0">
                <a:solidFill>
                  <a:schemeClr val="bg1"/>
                </a:solidFill>
              </a:rPr>
              <a:t>  de  </a:t>
            </a:r>
            <a:r>
              <a:rPr lang="en-US" sz="2400" dirty="0" err="1">
                <a:solidFill>
                  <a:schemeClr val="bg1"/>
                </a:solidFill>
              </a:rPr>
              <a:t>mestrado</a:t>
            </a:r>
            <a:r>
              <a:rPr lang="en-US" sz="2400" dirty="0">
                <a:solidFill>
                  <a:schemeClr val="bg1"/>
                </a:solidFill>
              </a:rPr>
              <a:t>  e  </a:t>
            </a:r>
            <a:r>
              <a:rPr lang="en-US" sz="2400" dirty="0" err="1">
                <a:solidFill>
                  <a:schemeClr val="bg1"/>
                </a:solidFill>
              </a:rPr>
              <a:t>doutorado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 ECEME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2005 </a:t>
            </a:r>
            <a:r>
              <a:rPr lang="mr-IN" sz="2400" dirty="0">
                <a:solidFill>
                  <a:schemeClr val="bg1"/>
                </a:solidFill>
              </a:rPr>
              <a:t>–</a:t>
            </a:r>
            <a:r>
              <a:rPr lang="en-US" sz="2400" dirty="0">
                <a:solidFill>
                  <a:schemeClr val="bg1"/>
                </a:solidFill>
              </a:rPr>
              <a:t> CADESM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2012 </a:t>
            </a:r>
            <a:r>
              <a:rPr lang="mr-IN" sz="2400" dirty="0">
                <a:solidFill>
                  <a:schemeClr val="bg1"/>
                </a:solidFill>
              </a:rPr>
              <a:t>–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Instituto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Meira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Mattos</a:t>
            </a:r>
            <a:r>
              <a:rPr lang="en-US" sz="2400" dirty="0">
                <a:solidFill>
                  <a:schemeClr val="bg1"/>
                </a:solidFill>
              </a:rPr>
              <a:t>  (</a:t>
            </a:r>
            <a:r>
              <a:rPr lang="en-US" sz="2400" dirty="0" err="1">
                <a:solidFill>
                  <a:schemeClr val="bg1"/>
                </a:solidFill>
              </a:rPr>
              <a:t>Mestrado</a:t>
            </a:r>
            <a:r>
              <a:rPr lang="en-US" sz="2400" dirty="0">
                <a:solidFill>
                  <a:schemeClr val="bg1"/>
                </a:solidFill>
              </a:rPr>
              <a:t>  com  </a:t>
            </a:r>
            <a:r>
              <a:rPr lang="en-US" sz="2400" dirty="0" err="1">
                <a:solidFill>
                  <a:schemeClr val="bg1"/>
                </a:solidFill>
              </a:rPr>
              <a:t>avaliação</a:t>
            </a:r>
            <a:r>
              <a:rPr lang="en-US" sz="2400" dirty="0">
                <a:solidFill>
                  <a:schemeClr val="bg1"/>
                </a:solidFill>
              </a:rPr>
              <a:t>  da  CAPES)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2017 </a:t>
            </a:r>
            <a:r>
              <a:rPr lang="mr-IN" sz="2400" dirty="0">
                <a:solidFill>
                  <a:schemeClr val="bg1"/>
                </a:solidFill>
              </a:rPr>
              <a:t>–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Curso</a:t>
            </a:r>
            <a:r>
              <a:rPr lang="en-US" sz="2400" dirty="0">
                <a:solidFill>
                  <a:schemeClr val="bg1"/>
                </a:solidFill>
              </a:rPr>
              <a:t>  de  </a:t>
            </a:r>
            <a:r>
              <a:rPr lang="en-US" sz="2400" dirty="0" err="1">
                <a:solidFill>
                  <a:schemeClr val="bg1"/>
                </a:solidFill>
              </a:rPr>
              <a:t>Doutorado</a:t>
            </a:r>
            <a:r>
              <a:rPr lang="en-US" sz="2400" dirty="0">
                <a:solidFill>
                  <a:schemeClr val="bg1"/>
                </a:solidFill>
              </a:rPr>
              <a:t>  no  IMM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2021 </a:t>
            </a:r>
            <a:r>
              <a:rPr lang="mr-IN" sz="2400" dirty="0">
                <a:solidFill>
                  <a:schemeClr val="bg1"/>
                </a:solidFill>
              </a:rPr>
              <a:t>–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Curso</a:t>
            </a:r>
            <a:r>
              <a:rPr lang="en-US" sz="2400" dirty="0">
                <a:solidFill>
                  <a:schemeClr val="bg1"/>
                </a:solidFill>
              </a:rPr>
              <a:t>  de  </a:t>
            </a:r>
            <a:r>
              <a:rPr lang="en-US" sz="2400" dirty="0" err="1">
                <a:solidFill>
                  <a:schemeClr val="bg1"/>
                </a:solidFill>
              </a:rPr>
              <a:t>Mestrado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em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Biossegurança</a:t>
            </a:r>
            <a:r>
              <a:rPr lang="en-US" sz="2400" dirty="0">
                <a:solidFill>
                  <a:schemeClr val="bg1"/>
                </a:solidFill>
              </a:rPr>
              <a:t>  no  </a:t>
            </a:r>
            <a:r>
              <a:rPr lang="en-US" sz="2400" dirty="0" err="1">
                <a:solidFill>
                  <a:schemeClr val="bg1"/>
                </a:solidFill>
              </a:rPr>
              <a:t>IBEx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TODAS  OS  DEMAIS  CURSOS  </a:t>
            </a:r>
            <a:r>
              <a:rPr lang="en-US" sz="2400" i="1" dirty="0">
                <a:solidFill>
                  <a:srgbClr val="FFFF00"/>
                </a:solidFill>
              </a:rPr>
              <a:t>-  </a:t>
            </a:r>
            <a:r>
              <a:rPr lang="en-US" sz="2400" i="1" dirty="0" err="1">
                <a:solidFill>
                  <a:srgbClr val="FFFF00"/>
                </a:solidFill>
              </a:rPr>
              <a:t>latu</a:t>
            </a:r>
            <a:r>
              <a:rPr lang="en-US" sz="2400" i="1" dirty="0">
                <a:solidFill>
                  <a:srgbClr val="FFFF00"/>
                </a:solidFill>
              </a:rPr>
              <a:t>  </a:t>
            </a:r>
            <a:r>
              <a:rPr lang="en-US" sz="2400" i="1" dirty="0" err="1">
                <a:solidFill>
                  <a:srgbClr val="FFFF00"/>
                </a:solidFill>
              </a:rPr>
              <a:t>senso</a:t>
            </a:r>
            <a:r>
              <a:rPr lang="en-US" sz="2400" i="1" dirty="0">
                <a:solidFill>
                  <a:srgbClr val="FFFF00"/>
                </a:solidFill>
              </a:rPr>
              <a:t>  </a:t>
            </a:r>
            <a:r>
              <a:rPr lang="en-US" sz="2400" dirty="0" err="1">
                <a:solidFill>
                  <a:srgbClr val="FFFF00"/>
                </a:solidFill>
              </a:rPr>
              <a:t>avaliados</a:t>
            </a:r>
            <a:r>
              <a:rPr lang="en-US" sz="2400" dirty="0">
                <a:solidFill>
                  <a:srgbClr val="FFFF00"/>
                </a:solidFill>
              </a:rPr>
              <a:t>  </a:t>
            </a:r>
            <a:r>
              <a:rPr lang="en-US" sz="2400" dirty="0" err="1">
                <a:solidFill>
                  <a:srgbClr val="FFFF00"/>
                </a:solidFill>
              </a:rPr>
              <a:t>pela</a:t>
            </a:r>
            <a:r>
              <a:rPr lang="en-US" sz="2400" dirty="0">
                <a:solidFill>
                  <a:srgbClr val="FFFF00"/>
                </a:solidFill>
              </a:rPr>
              <a:t>  CADESM</a:t>
            </a:r>
          </a:p>
        </p:txBody>
      </p:sp>
    </p:spTree>
    <p:extLst>
      <p:ext uri="{BB962C8B-B14F-4D97-AF65-F5344CB8AC3E}">
        <p14:creationId xmlns:p14="http://schemas.microsoft.com/office/powerpoint/2010/main" val="17194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PESQUISA  </a:t>
            </a:r>
            <a:r>
              <a:rPr lang="en-US" dirty="0" err="1">
                <a:solidFill>
                  <a:srgbClr val="FFFF00"/>
                </a:solidFill>
              </a:rPr>
              <a:t>na</a:t>
            </a:r>
            <a:r>
              <a:rPr lang="en-US" dirty="0">
                <a:solidFill>
                  <a:srgbClr val="FFFF00"/>
                </a:solidFill>
              </a:rPr>
              <a:t>  ECEME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376" y="1484784"/>
            <a:ext cx="10945216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26  DOUTORES  +  42  </a:t>
            </a:r>
            <a:r>
              <a:rPr lang="en-US" sz="2400" dirty="0" err="1">
                <a:solidFill>
                  <a:schemeClr val="bg1"/>
                </a:solidFill>
              </a:rPr>
              <a:t>doutorandos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15  PÓS-DOUTORES  +  5  </a:t>
            </a:r>
            <a:r>
              <a:rPr lang="en-US" sz="2400" dirty="0" err="1">
                <a:solidFill>
                  <a:schemeClr val="bg1"/>
                </a:solidFill>
              </a:rPr>
              <a:t>alunos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95  MESTRES  +  50  </a:t>
            </a:r>
            <a:r>
              <a:rPr lang="en-US" sz="2400" dirty="0" err="1">
                <a:solidFill>
                  <a:schemeClr val="bg1"/>
                </a:solidFill>
              </a:rPr>
              <a:t>mestrandos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100  OFICIAIS  DE  ESTADO-MAIOR  (PÓS-GRADUAÇÃO  </a:t>
            </a:r>
            <a:r>
              <a:rPr lang="en-US" sz="2400" i="1" dirty="0">
                <a:solidFill>
                  <a:schemeClr val="bg1"/>
                </a:solidFill>
              </a:rPr>
              <a:t>LATU  SENSO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116  ANOS  PENSANDO  O  EXÉRCITO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EVOLUÇÃO  DA  DOUTRINA  MILITAR  TERRESTRE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CIÊNCIAS  MILITARES  (CIÊNCIAS  POLÍTICAS)  -  RI,  GEOPOLÍTICA,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ESTRATÉGIA,  ADM  PÚBLICA,  DICA,  DH,  </a:t>
            </a:r>
            <a:r>
              <a:rPr lang="mr-IN" sz="2400" dirty="0">
                <a:solidFill>
                  <a:schemeClr val="bg1"/>
                </a:solidFill>
              </a:rPr>
              <a:t>…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817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PESQUISA  no  </a:t>
            </a:r>
            <a:r>
              <a:rPr lang="en-US" dirty="0" err="1">
                <a:solidFill>
                  <a:srgbClr val="FFFF00"/>
                </a:solidFill>
              </a:rPr>
              <a:t>DECEx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360" y="1034143"/>
            <a:ext cx="11593288" cy="7052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LINHA  MILITAR  BÉLICA  - CONFLITOS  BÉLICOS,  Op  PAZ,  GLO,  CIBERNÉTICA,  TERRORISMO,  DQBRN,  CO,  </a:t>
            </a:r>
            <a:r>
              <a:rPr lang="en-US" sz="2000" dirty="0" err="1">
                <a:solidFill>
                  <a:schemeClr val="bg1"/>
                </a:solidFill>
              </a:rPr>
              <a:t>Seg</a:t>
            </a:r>
            <a:r>
              <a:rPr lang="en-US" sz="2000" dirty="0">
                <a:solidFill>
                  <a:schemeClr val="bg1"/>
                </a:solidFill>
              </a:rPr>
              <a:t>  Pub,  FRONTEIRAS, </a:t>
            </a:r>
            <a:r>
              <a:rPr lang="mr-IN" sz="2000" dirty="0">
                <a:solidFill>
                  <a:schemeClr val="bg1"/>
                </a:solidFill>
              </a:rPr>
              <a:t>…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CAPACITAÇÃO  FÍSICA,  PESSOAL, EDUCAÇÃO,  PSICOLOGIA   APLICADA,  HISTÓRIA  MILITAR,  LIDERANÇA,  ÉTICA   MILITAR,  </a:t>
            </a:r>
            <a:r>
              <a:rPr lang="mr-IN" sz="2000" dirty="0">
                <a:solidFill>
                  <a:schemeClr val="bg1"/>
                </a:solidFill>
              </a:rPr>
              <a:t>…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mr-IN" sz="2000" dirty="0">
                <a:solidFill>
                  <a:schemeClr val="bg1"/>
                </a:solidFill>
              </a:rPr>
              <a:t>SOCIOLOGIA,  PSICO,  FILOSOFIA,  MATEMÁTICA,  FÍSICA,  QUÍMICA,  BIOLOGIA,  IDIOMAS, ...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12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40  REVISTAS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bg1"/>
                </a:solidFill>
              </a:rPr>
              <a:t>BIBLIEx</a:t>
            </a:r>
            <a:r>
              <a:rPr lang="en-US" sz="2000" dirty="0">
                <a:solidFill>
                  <a:schemeClr val="bg1"/>
                </a:solidFill>
              </a:rPr>
              <a:t>  -  1004  </a:t>
            </a:r>
            <a:r>
              <a:rPr lang="en-US" sz="2000" dirty="0" err="1">
                <a:solidFill>
                  <a:schemeClr val="bg1"/>
                </a:solidFill>
              </a:rPr>
              <a:t>livros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lançados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em</a:t>
            </a:r>
            <a:r>
              <a:rPr lang="en-US" sz="2000" dirty="0">
                <a:solidFill>
                  <a:schemeClr val="bg1"/>
                </a:solidFill>
              </a:rPr>
              <a:t>  90  </a:t>
            </a:r>
            <a:r>
              <a:rPr lang="en-US" sz="2000" dirty="0" err="1">
                <a:solidFill>
                  <a:schemeClr val="bg1"/>
                </a:solidFill>
              </a:rPr>
              <a:t>anos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EB  CONHECER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11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rgbClr val="FFFF00"/>
                </a:solidFill>
              </a:rPr>
              <a:t>DESENVOLVIMENTO  DO  PENSAMENTO  CRÍTICO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rgbClr val="FFFF00"/>
                </a:solidFill>
              </a:rPr>
              <a:t>METODOLOGIA  DA  PESQUISA  -  PESQUISADOR  MILITAR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592593" y="36"/>
            <a:ext cx="2599411" cy="493299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m 6" descr="cobranovo3 cópia.gif">
            <a:extLst>
              <a:ext uri="{FF2B5EF4-FFF2-40B4-BE49-F238E27FC236}">
                <a16:creationId xmlns:a16="http://schemas.microsoft.com/office/drawing/2014/main" id="{BE779CF9-D068-46F4-8C80-2AD653FA1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573" y="68040"/>
            <a:ext cx="2633427" cy="4779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153" y="146225"/>
            <a:ext cx="8067399" cy="78177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CHEFE  MILITAR  DO  SÉCULO  XXI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“GUERREIRO  CONTEMPORÂNEO”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1480304"/>
            <a:ext cx="8075062" cy="2448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bg1"/>
                </a:solidFill>
              </a:rPr>
              <a:t>HOMEM  OU  MULHER  DE  </a:t>
            </a:r>
            <a:r>
              <a:rPr lang="en-US" sz="2400" b="1" dirty="0">
                <a:solidFill>
                  <a:srgbClr val="FFFF00"/>
                </a:solidFill>
              </a:rPr>
              <a:t>AÇÃO, VALORES E ATITUDES,  DOTADO (A)  DE  LIDERANÇA,  PENSAMENTO  CRÍTICO E  DE  VASTOS  CONHECIMENTOS  MILITARES</a:t>
            </a:r>
            <a:r>
              <a:rPr lang="en-US" sz="2400" b="1" dirty="0">
                <a:solidFill>
                  <a:schemeClr val="bg1"/>
                </a:solidFill>
              </a:rPr>
              <a:t>,  ALÉM DE DOMINAR  A  </a:t>
            </a:r>
            <a:r>
              <a:rPr lang="en-US" sz="2400" b="1" dirty="0">
                <a:solidFill>
                  <a:srgbClr val="FFFF00"/>
                </a:solidFill>
              </a:rPr>
              <a:t>GESTÃO</a:t>
            </a:r>
            <a:r>
              <a:rPr lang="en-US" sz="2400" b="1" dirty="0">
                <a:solidFill>
                  <a:schemeClr val="bg1"/>
                </a:solidFill>
              </a:rPr>
              <a:t>  DE  PESSOAS,  FINANCEIRA  E  DE  MATERIAIS,  COMPETÊNCIAS  QUE,  NO  CONJUNTO,  CONSOLIDAM  A  ARTE  DE  COMANDAR.</a:t>
            </a: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086" y="4278858"/>
            <a:ext cx="4466995" cy="2448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23992" y="5001037"/>
            <a:ext cx="5231904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CAPAZ  DE  </a:t>
            </a:r>
            <a:r>
              <a:rPr lang="en-US" sz="2400" b="1" dirty="0">
                <a:solidFill>
                  <a:srgbClr val="FFFF00"/>
                </a:solidFill>
              </a:rPr>
              <a:t>USAR  A  FORÇA  </a:t>
            </a:r>
            <a:r>
              <a:rPr lang="en-US" sz="2400" b="1" dirty="0">
                <a:solidFill>
                  <a:schemeClr val="bg1"/>
                </a:solidFill>
              </a:rPr>
              <a:t>ETICAMENTE EM  AMBIENTE  HUMANIZADO,   INTERAGÊNCIA,  CONJUNTO  E INTERNACIONAL.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434353" y="13895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59379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Imagem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7"/>
            <a:ext cx="12192000" cy="6857107"/>
          </a:xfrm>
          <a:prstGeom prst="rect">
            <a:avLst/>
          </a:prstGeom>
          <a:gradFill>
            <a:gsLst>
              <a:gs pos="4000">
                <a:schemeClr val="bg2">
                  <a:lumMod val="75000"/>
                </a:schemeClr>
              </a:gs>
              <a:gs pos="76000">
                <a:schemeClr val="bg1">
                  <a:lumMod val="75000"/>
                </a:schemeClr>
              </a:gs>
              <a:gs pos="90000">
                <a:schemeClr val="bg1">
                  <a:lumMod val="50000"/>
                </a:schemeClr>
              </a:gs>
              <a:gs pos="57000">
                <a:schemeClr val="bg2">
                  <a:lumMod val="75000"/>
                </a:schemeClr>
              </a:gs>
            </a:gsLst>
            <a:lin ang="30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5236" name="Retângulo 5"/>
          <p:cNvSpPr>
            <a:spLocks noChangeArrowheads="1"/>
          </p:cNvSpPr>
          <p:nvPr/>
        </p:nvSpPr>
        <p:spPr bwMode="auto">
          <a:xfrm>
            <a:off x="9192016" y="5444863"/>
            <a:ext cx="2736494" cy="72063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 sz="2800" dirty="0">
              <a:latin typeface="Arial Black" pitchFamily="34" charset="0"/>
            </a:endParaRPr>
          </a:p>
        </p:txBody>
      </p:sp>
      <p:grpSp>
        <p:nvGrpSpPr>
          <p:cNvPr id="95237" name="Grupo 11"/>
          <p:cNvGrpSpPr>
            <a:grpSpLocks/>
          </p:cNvGrpSpPr>
          <p:nvPr/>
        </p:nvGrpSpPr>
        <p:grpSpPr bwMode="auto">
          <a:xfrm>
            <a:off x="344443" y="447"/>
            <a:ext cx="3012683" cy="6790441"/>
            <a:chOff x="344931" y="-4"/>
            <a:chExt cx="3013080" cy="6791553"/>
          </a:xfrm>
        </p:grpSpPr>
        <p:sp>
          <p:nvSpPr>
            <p:cNvPr id="95239" name="Paralelogramo 8"/>
            <p:cNvSpPr>
              <a:spLocks noChangeArrowheads="1"/>
            </p:cNvSpPr>
            <p:nvPr/>
          </p:nvSpPr>
          <p:spPr bwMode="auto">
            <a:xfrm rot="188662" flipH="1">
              <a:off x="810716" y="2259582"/>
              <a:ext cx="2547295" cy="4531966"/>
            </a:xfrm>
            <a:prstGeom prst="parallelogram">
              <a:avLst>
                <a:gd name="adj" fmla="val 84079"/>
              </a:avLst>
            </a:prstGeom>
            <a:solidFill>
              <a:srgbClr val="2806BA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defTabSz="914309">
                <a:spcBef>
                  <a:spcPct val="50000"/>
                </a:spcBef>
                <a:buFontTx/>
                <a:buChar char="•"/>
              </a:pPr>
              <a:endParaRPr lang="pt-BR" altLang="pt-BR" sz="2800">
                <a:latin typeface="Times New Roman" pitchFamily="18" charset="0"/>
              </a:endParaRPr>
            </a:p>
          </p:txBody>
        </p:sp>
        <p:sp>
          <p:nvSpPr>
            <p:cNvPr id="95240" name="Paralelogramo 9"/>
            <p:cNvSpPr>
              <a:spLocks noChangeArrowheads="1"/>
            </p:cNvSpPr>
            <p:nvPr/>
          </p:nvSpPr>
          <p:spPr bwMode="auto">
            <a:xfrm>
              <a:off x="914400" y="-4"/>
              <a:ext cx="573020" cy="963454"/>
            </a:xfrm>
            <a:prstGeom prst="parallelogram">
              <a:avLst>
                <a:gd name="adj" fmla="val 35431"/>
              </a:avLst>
            </a:prstGeom>
            <a:solidFill>
              <a:srgbClr val="2806BA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defTabSz="914309">
                <a:spcBef>
                  <a:spcPct val="50000"/>
                </a:spcBef>
                <a:buFontTx/>
                <a:buChar char="•"/>
              </a:pPr>
              <a:endParaRPr lang="pt-BR" altLang="pt-BR" sz="2800">
                <a:latin typeface="Times New Roman" pitchFamily="18" charset="0"/>
              </a:endParaRPr>
            </a:p>
          </p:txBody>
        </p:sp>
        <p:sp>
          <p:nvSpPr>
            <p:cNvPr id="95241" name="Paralelogramo 10"/>
            <p:cNvSpPr>
              <a:spLocks noChangeArrowheads="1"/>
            </p:cNvSpPr>
            <p:nvPr/>
          </p:nvSpPr>
          <p:spPr bwMode="auto">
            <a:xfrm>
              <a:off x="491706" y="0"/>
              <a:ext cx="549944" cy="963454"/>
            </a:xfrm>
            <a:prstGeom prst="parallelogram">
              <a:avLst>
                <a:gd name="adj" fmla="val 35431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defTabSz="914309">
                <a:spcBef>
                  <a:spcPct val="50000"/>
                </a:spcBef>
                <a:buFontTx/>
                <a:buChar char="•"/>
              </a:pPr>
              <a:endParaRPr lang="pt-BR" altLang="pt-BR" sz="2800">
                <a:latin typeface="Times New Roman" pitchFamily="18" charset="0"/>
              </a:endParaRPr>
            </a:p>
          </p:txBody>
        </p:sp>
        <p:sp>
          <p:nvSpPr>
            <p:cNvPr id="95242" name="Paralelogramo 11"/>
            <p:cNvSpPr>
              <a:spLocks noChangeArrowheads="1"/>
            </p:cNvSpPr>
            <p:nvPr/>
          </p:nvSpPr>
          <p:spPr bwMode="auto">
            <a:xfrm rot="188662" flipH="1">
              <a:off x="344931" y="2259583"/>
              <a:ext cx="2547295" cy="4531966"/>
            </a:xfrm>
            <a:prstGeom prst="parallelogram">
              <a:avLst>
                <a:gd name="adj" fmla="val 84079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defTabSz="914309">
                <a:spcBef>
                  <a:spcPct val="50000"/>
                </a:spcBef>
                <a:buFontTx/>
                <a:buChar char="•"/>
              </a:pPr>
              <a:endParaRPr lang="pt-BR" altLang="pt-BR" sz="2800">
                <a:latin typeface="Times New Roman" pitchFamily="18" charset="0"/>
              </a:endParaRPr>
            </a:p>
          </p:txBody>
        </p:sp>
      </p:grpSp>
      <p:pic>
        <p:nvPicPr>
          <p:cNvPr id="95238" name="Imagem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395" y="727427"/>
            <a:ext cx="1207931" cy="169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185D44F7-70F9-FA4E-A8ED-E8F84B715620}"/>
              </a:ext>
            </a:extLst>
          </p:cNvPr>
          <p:cNvSpPr/>
          <p:nvPr/>
        </p:nvSpPr>
        <p:spPr>
          <a:xfrm>
            <a:off x="1127448" y="5555915"/>
            <a:ext cx="9840719" cy="118545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31750">
            <a:solidFill>
              <a:srgbClr val="000000"/>
            </a:solidFill>
          </a:ln>
          <a:effectLst>
            <a:glow rad="139700">
              <a:srgbClr val="0066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9988" tIns="44994" rIns="89988" bIns="44994"/>
          <a:lstStyle>
            <a:lvl1pPr marL="342900" indent="-342900" algn="l" defTabSz="449580" rtl="0" eaLnBrk="0" fontAlgn="base" hangingPunct="0">
              <a:lnSpc>
                <a:spcPct val="9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lnSpc>
                <a:spcPct val="93000"/>
              </a:lnSpc>
              <a:spcBef>
                <a:spcPts val="11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lnSpc>
                <a:spcPct val="93000"/>
              </a:lnSpc>
              <a:spcBef>
                <a:spcPts val="8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lnSpc>
                <a:spcPct val="93000"/>
              </a:lnSpc>
              <a:spcBef>
                <a:spcPts val="29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/>
            <a:r>
              <a:rPr lang="x-none" sz="2800" b="1" i="1" dirty="0">
                <a:solidFill>
                  <a:schemeClr val="tx1"/>
                </a:solidFill>
              </a:rPr>
              <a:t>“NEM  CORA  O  LIVRO  DE  OMBREAR  C’O  SABRE</a:t>
            </a:r>
          </a:p>
          <a:p>
            <a:pPr algn="ctr"/>
            <a:r>
              <a:rPr lang="x-none" altLang="pt-BR" sz="2800" b="1" i="1" dirty="0">
                <a:solidFill>
                  <a:schemeClr val="tx1"/>
                </a:solidFill>
                <a:ea typeface="DejaVu Sans" panose="020B0603030804020204" pitchFamily="32" charset="0"/>
              </a:rPr>
              <a:t>NEM  CORA  O  SABRE  DE  CHAMÁ-LO  IRMÃO”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544" y="260648"/>
            <a:ext cx="7992888" cy="44518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9536" y="465313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Real   Academia  de  </a:t>
            </a:r>
            <a:r>
              <a:rPr lang="en-US" sz="2000" b="1" dirty="0" err="1"/>
              <a:t>Artilharia</a:t>
            </a:r>
            <a:r>
              <a:rPr lang="en-US" sz="2000" b="1" dirty="0"/>
              <a:t>,  </a:t>
            </a:r>
            <a:r>
              <a:rPr lang="en-US" sz="2000" b="1" dirty="0" err="1"/>
              <a:t>Fortificação</a:t>
            </a:r>
            <a:r>
              <a:rPr lang="en-US" sz="2000" b="1" dirty="0"/>
              <a:t>  e  </a:t>
            </a:r>
            <a:r>
              <a:rPr lang="en-US" sz="2000" b="1" dirty="0" err="1"/>
              <a:t>Desenho</a:t>
            </a:r>
            <a:r>
              <a:rPr lang="en-US" sz="2000" b="1" dirty="0"/>
              <a:t> – 1792</a:t>
            </a:r>
          </a:p>
          <a:p>
            <a:pPr algn="ctr"/>
            <a:r>
              <a:rPr lang="en-US" sz="2000" b="1" dirty="0"/>
              <a:t>Academia  Real  </a:t>
            </a:r>
            <a:r>
              <a:rPr lang="en-US" sz="2000" b="1" dirty="0" err="1"/>
              <a:t>Militar</a:t>
            </a:r>
            <a:r>
              <a:rPr lang="en-US" sz="2000" b="1" dirty="0"/>
              <a:t> - 1811</a:t>
            </a:r>
          </a:p>
        </p:txBody>
      </p:sp>
    </p:spTree>
    <p:extLst>
      <p:ext uri="{BB962C8B-B14F-4D97-AF65-F5344CB8AC3E}">
        <p14:creationId xmlns:p14="http://schemas.microsoft.com/office/powerpoint/2010/main" val="29010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Imagem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7"/>
            <a:ext cx="12192000" cy="6857107"/>
          </a:xfrm>
          <a:prstGeom prst="rect">
            <a:avLst/>
          </a:prstGeom>
          <a:gradFill>
            <a:gsLst>
              <a:gs pos="4000">
                <a:schemeClr val="bg2">
                  <a:lumMod val="75000"/>
                </a:schemeClr>
              </a:gs>
              <a:gs pos="76000">
                <a:schemeClr val="bg1">
                  <a:lumMod val="75000"/>
                </a:schemeClr>
              </a:gs>
              <a:gs pos="90000">
                <a:schemeClr val="bg1">
                  <a:lumMod val="50000"/>
                </a:schemeClr>
              </a:gs>
              <a:gs pos="57000">
                <a:schemeClr val="bg2">
                  <a:lumMod val="75000"/>
                </a:schemeClr>
              </a:gs>
            </a:gsLst>
            <a:lin ang="30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5236" name="Retângulo 5"/>
          <p:cNvSpPr>
            <a:spLocks noChangeArrowheads="1"/>
          </p:cNvSpPr>
          <p:nvPr/>
        </p:nvSpPr>
        <p:spPr bwMode="auto">
          <a:xfrm>
            <a:off x="9192016" y="5444863"/>
            <a:ext cx="2736494" cy="72063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 sz="2800" dirty="0">
              <a:solidFill>
                <a:prstClr val="black"/>
              </a:solidFill>
              <a:latin typeface="Arial Black" pitchFamily="34" charset="0"/>
            </a:endParaRPr>
          </a:p>
        </p:txBody>
      </p:sp>
      <p:grpSp>
        <p:nvGrpSpPr>
          <p:cNvPr id="95237" name="Grupo 11"/>
          <p:cNvGrpSpPr>
            <a:grpSpLocks/>
          </p:cNvGrpSpPr>
          <p:nvPr/>
        </p:nvGrpSpPr>
        <p:grpSpPr bwMode="auto">
          <a:xfrm>
            <a:off x="344443" y="447"/>
            <a:ext cx="3012683" cy="6790441"/>
            <a:chOff x="344931" y="-4"/>
            <a:chExt cx="3013080" cy="6791553"/>
          </a:xfrm>
        </p:grpSpPr>
        <p:sp>
          <p:nvSpPr>
            <p:cNvPr id="95239" name="Paralelogramo 8"/>
            <p:cNvSpPr>
              <a:spLocks noChangeArrowheads="1"/>
            </p:cNvSpPr>
            <p:nvPr/>
          </p:nvSpPr>
          <p:spPr bwMode="auto">
            <a:xfrm rot="188662" flipH="1">
              <a:off x="810716" y="2259582"/>
              <a:ext cx="2547295" cy="4531966"/>
            </a:xfrm>
            <a:prstGeom prst="parallelogram">
              <a:avLst>
                <a:gd name="adj" fmla="val 84079"/>
              </a:avLst>
            </a:prstGeom>
            <a:solidFill>
              <a:srgbClr val="2806BA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defTabSz="914309">
                <a:spcBef>
                  <a:spcPct val="50000"/>
                </a:spcBef>
                <a:buFontTx/>
                <a:buChar char="•"/>
              </a:pPr>
              <a:endParaRPr lang="pt-BR" altLang="pt-BR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5240" name="Paralelogramo 9"/>
            <p:cNvSpPr>
              <a:spLocks noChangeArrowheads="1"/>
            </p:cNvSpPr>
            <p:nvPr/>
          </p:nvSpPr>
          <p:spPr bwMode="auto">
            <a:xfrm>
              <a:off x="914400" y="-4"/>
              <a:ext cx="573020" cy="963454"/>
            </a:xfrm>
            <a:prstGeom prst="parallelogram">
              <a:avLst>
                <a:gd name="adj" fmla="val 35431"/>
              </a:avLst>
            </a:prstGeom>
            <a:solidFill>
              <a:srgbClr val="2806BA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defTabSz="914309">
                <a:spcBef>
                  <a:spcPct val="50000"/>
                </a:spcBef>
                <a:buFontTx/>
                <a:buChar char="•"/>
              </a:pPr>
              <a:endParaRPr lang="pt-BR" altLang="pt-BR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5241" name="Paralelogramo 10"/>
            <p:cNvSpPr>
              <a:spLocks noChangeArrowheads="1"/>
            </p:cNvSpPr>
            <p:nvPr/>
          </p:nvSpPr>
          <p:spPr bwMode="auto">
            <a:xfrm>
              <a:off x="491706" y="0"/>
              <a:ext cx="549944" cy="963454"/>
            </a:xfrm>
            <a:prstGeom prst="parallelogram">
              <a:avLst>
                <a:gd name="adj" fmla="val 35431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defTabSz="914309">
                <a:spcBef>
                  <a:spcPct val="50000"/>
                </a:spcBef>
                <a:buFontTx/>
                <a:buChar char="•"/>
              </a:pPr>
              <a:endParaRPr lang="pt-BR" altLang="pt-BR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5242" name="Paralelogramo 11"/>
            <p:cNvSpPr>
              <a:spLocks noChangeArrowheads="1"/>
            </p:cNvSpPr>
            <p:nvPr/>
          </p:nvSpPr>
          <p:spPr bwMode="auto">
            <a:xfrm rot="188662" flipH="1">
              <a:off x="344931" y="2259583"/>
              <a:ext cx="2547295" cy="4531966"/>
            </a:xfrm>
            <a:prstGeom prst="parallelogram">
              <a:avLst>
                <a:gd name="adj" fmla="val 84079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defTabSz="914309">
                <a:spcBef>
                  <a:spcPct val="50000"/>
                </a:spcBef>
                <a:buFontTx/>
                <a:buChar char="•"/>
              </a:pPr>
              <a:endParaRPr lang="pt-BR" altLang="pt-BR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pic>
        <p:nvPicPr>
          <p:cNvPr id="95238" name="Imagem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395" y="727427"/>
            <a:ext cx="1207931" cy="169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185D44F7-70F9-FA4E-A8ED-E8F84B715620}"/>
              </a:ext>
            </a:extLst>
          </p:cNvPr>
          <p:cNvSpPr/>
          <p:nvPr/>
        </p:nvSpPr>
        <p:spPr>
          <a:xfrm>
            <a:off x="2015921" y="1854709"/>
            <a:ext cx="9840719" cy="172867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31750">
            <a:solidFill>
              <a:srgbClr val="000000"/>
            </a:solidFill>
          </a:ln>
          <a:effectLst>
            <a:glow rad="139700">
              <a:srgbClr val="0066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9988" tIns="44994" rIns="89988" bIns="44994"/>
          <a:lstStyle>
            <a:lvl1pPr marL="342900" indent="-342900" algn="l" defTabSz="449580" rtl="0" eaLnBrk="0" fontAlgn="base" hangingPunct="0">
              <a:lnSpc>
                <a:spcPct val="9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lnSpc>
                <a:spcPct val="93000"/>
              </a:lnSpc>
              <a:spcBef>
                <a:spcPts val="11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lnSpc>
                <a:spcPct val="93000"/>
              </a:lnSpc>
              <a:spcBef>
                <a:spcPts val="8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lnSpc>
                <a:spcPct val="93000"/>
              </a:lnSpc>
              <a:spcBef>
                <a:spcPts val="29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/>
            <a:r>
              <a:rPr lang="x-none" sz="2800" b="1" dirty="0">
                <a:latin typeface="Calibri"/>
              </a:rPr>
              <a:t>COORDENADORIA  DE  AVALIAÇÃO  DE  DESENVOLVIMENTO</a:t>
            </a:r>
          </a:p>
          <a:p>
            <a:pPr algn="ctr"/>
            <a:r>
              <a:rPr lang="x-none" sz="2800" b="1" dirty="0">
                <a:latin typeface="Calibri"/>
              </a:rPr>
              <a:t>DA  EDUCAÇÃO  SUPERIOR  MILITAR</a:t>
            </a:r>
          </a:p>
          <a:p>
            <a:pPr algn="ctr"/>
            <a:r>
              <a:rPr lang="x-none" altLang="pt-BR" sz="3600" b="1" dirty="0">
                <a:solidFill>
                  <a:srgbClr val="0432FF"/>
                </a:solidFill>
                <a:latin typeface="Calibri"/>
                <a:ea typeface="DejaVu Sans" panose="020B0603030804020204" pitchFamily="32" charset="0"/>
              </a:rPr>
              <a:t>CADESM</a:t>
            </a:r>
            <a:endParaRPr lang="pt-BR" altLang="pt-BR" sz="3600" b="1" dirty="0">
              <a:solidFill>
                <a:srgbClr val="0432FF"/>
              </a:solidFill>
              <a:latin typeface="Calibri"/>
              <a:ea typeface="DejaVu Sans" panose="020B0603030804020204" pitchFamily="32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7AF32B7-13AB-B84F-8199-B61A1894BCC9}"/>
              </a:ext>
            </a:extLst>
          </p:cNvPr>
          <p:cNvSpPr/>
          <p:nvPr/>
        </p:nvSpPr>
        <p:spPr>
          <a:xfrm>
            <a:off x="4397787" y="5237285"/>
            <a:ext cx="4787333" cy="113578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31750">
            <a:solidFill>
              <a:srgbClr val="000000"/>
            </a:solidFill>
          </a:ln>
          <a:effectLst>
            <a:glow rad="139700">
              <a:srgbClr val="0066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txBody>
          <a:bodyPr wrap="none" lIns="89988" tIns="44994" rIns="89988" bIns="44994"/>
          <a:lstStyle>
            <a:lvl1pPr marL="342900" indent="-342900" algn="l" defTabSz="449580" rtl="0" eaLnBrk="0" fontAlgn="base" hangingPunct="0">
              <a:lnSpc>
                <a:spcPct val="9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lnSpc>
                <a:spcPct val="93000"/>
              </a:lnSpc>
              <a:spcBef>
                <a:spcPts val="11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lnSpc>
                <a:spcPct val="93000"/>
              </a:lnSpc>
              <a:spcBef>
                <a:spcPts val="8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lnSpc>
                <a:spcPct val="93000"/>
              </a:lnSpc>
              <a:spcBef>
                <a:spcPts val="29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449535" hangingPunct="1">
              <a:lnSpc>
                <a:spcPct val="100000"/>
              </a:lnSpc>
              <a:spcBef>
                <a:spcPct val="0"/>
              </a:spcBef>
              <a:buClrTx/>
              <a:tabLst>
                <a:tab pos="0" algn="l"/>
                <a:tab pos="447630" algn="l"/>
                <a:tab pos="897165" algn="l"/>
                <a:tab pos="1346065" algn="l"/>
                <a:tab pos="1795600" algn="l"/>
                <a:tab pos="2244501" algn="l"/>
                <a:tab pos="2694036" algn="l"/>
                <a:tab pos="3142936" algn="l"/>
                <a:tab pos="3592471" algn="l"/>
                <a:tab pos="4041371" algn="l"/>
                <a:tab pos="4490906" algn="l"/>
                <a:tab pos="4939806" algn="l"/>
                <a:tab pos="5389341" algn="l"/>
                <a:tab pos="5838241" algn="l"/>
                <a:tab pos="6287776" algn="l"/>
                <a:tab pos="6736676" algn="l"/>
                <a:tab pos="7186211" algn="l"/>
                <a:tab pos="7635111" algn="l"/>
                <a:tab pos="8084646" algn="l"/>
                <a:tab pos="8533547" algn="l"/>
                <a:tab pos="8983082" algn="l"/>
              </a:tabLst>
            </a:pPr>
            <a:r>
              <a:rPr lang="pt-BR" altLang="pt-BR" sz="2800" b="1" dirty="0" err="1">
                <a:solidFill>
                  <a:srgbClr val="0432FF"/>
                </a:solidFill>
                <a:latin typeface="Calibri"/>
                <a:ea typeface="DejaVu Sans" panose="020B0603030804020204" pitchFamily="32" charset="0"/>
              </a:rPr>
              <a:t>Gen</a:t>
            </a:r>
            <a:r>
              <a:rPr lang="pt-BR" altLang="pt-BR" sz="2800" b="1" dirty="0">
                <a:solidFill>
                  <a:srgbClr val="0432FF"/>
                </a:solidFill>
                <a:latin typeface="Calibri"/>
                <a:ea typeface="DejaVu Sans" panose="020B0603030804020204" pitchFamily="32" charset="0"/>
              </a:rPr>
              <a:t> NOVAES - </a:t>
            </a:r>
            <a:r>
              <a:rPr lang="pt-BR" altLang="pt-BR" sz="2800" b="1" dirty="0" err="1">
                <a:solidFill>
                  <a:srgbClr val="0432FF"/>
                </a:solidFill>
                <a:latin typeface="Calibri"/>
                <a:ea typeface="DejaVu Sans" panose="020B0603030804020204" pitchFamily="32" charset="0"/>
              </a:rPr>
              <a:t>Ch</a:t>
            </a:r>
            <a:r>
              <a:rPr lang="pt-BR" altLang="pt-BR" sz="2800" b="1" dirty="0">
                <a:solidFill>
                  <a:srgbClr val="0432FF"/>
                </a:solidFill>
                <a:latin typeface="Calibri"/>
                <a:ea typeface="DejaVu Sans" panose="020B0603030804020204" pitchFamily="32" charset="0"/>
              </a:rPr>
              <a:t> </a:t>
            </a:r>
            <a:r>
              <a:rPr lang="pt-BR" altLang="pt-BR" sz="2800" b="1" dirty="0" err="1">
                <a:solidFill>
                  <a:srgbClr val="0432FF"/>
                </a:solidFill>
                <a:latin typeface="Calibri"/>
                <a:ea typeface="DejaVu Sans" panose="020B0603030804020204" pitchFamily="32" charset="0"/>
              </a:rPr>
              <a:t>DECEx</a:t>
            </a:r>
            <a:endParaRPr lang="pt-BR" altLang="pt-BR" sz="2800" b="1" dirty="0">
              <a:solidFill>
                <a:srgbClr val="0432FF"/>
              </a:solidFill>
              <a:latin typeface="Calibri"/>
              <a:ea typeface="DejaVu Sans" panose="020B0603030804020204" pitchFamily="32" charset="0"/>
            </a:endParaRPr>
          </a:p>
          <a:p>
            <a:pPr marL="0" indent="0" algn="ctr" defTabSz="449535" hangingPunct="1">
              <a:lnSpc>
                <a:spcPct val="100000"/>
              </a:lnSpc>
              <a:spcBef>
                <a:spcPct val="0"/>
              </a:spcBef>
              <a:buClrTx/>
              <a:tabLst>
                <a:tab pos="0" algn="l"/>
                <a:tab pos="447630" algn="l"/>
                <a:tab pos="897165" algn="l"/>
                <a:tab pos="1346065" algn="l"/>
                <a:tab pos="1795600" algn="l"/>
                <a:tab pos="2244501" algn="l"/>
                <a:tab pos="2694036" algn="l"/>
                <a:tab pos="3142936" algn="l"/>
                <a:tab pos="3592471" algn="l"/>
                <a:tab pos="4041371" algn="l"/>
                <a:tab pos="4490906" algn="l"/>
                <a:tab pos="4939806" algn="l"/>
                <a:tab pos="5389341" algn="l"/>
                <a:tab pos="5838241" algn="l"/>
                <a:tab pos="6287776" algn="l"/>
                <a:tab pos="6736676" algn="l"/>
                <a:tab pos="7186211" algn="l"/>
                <a:tab pos="7635111" algn="l"/>
                <a:tab pos="8084646" algn="l"/>
                <a:tab pos="8533547" algn="l"/>
                <a:tab pos="8983082" algn="l"/>
              </a:tabLst>
            </a:pPr>
            <a:r>
              <a:rPr lang="pt-BR" altLang="pt-BR" sz="2800" b="1" dirty="0">
                <a:solidFill>
                  <a:srgbClr val="0432FF"/>
                </a:solidFill>
                <a:latin typeface="Calibri"/>
                <a:ea typeface="DejaVu Sans" panose="020B0603030804020204" pitchFamily="32" charset="0"/>
              </a:rPr>
              <a:t>17  NOV  21</a:t>
            </a:r>
          </a:p>
        </p:txBody>
      </p:sp>
    </p:spTree>
    <p:extLst>
      <p:ext uri="{BB962C8B-B14F-4D97-AF65-F5344CB8AC3E}">
        <p14:creationId xmlns:p14="http://schemas.microsoft.com/office/powerpoint/2010/main" val="649517672"/>
      </p:ext>
    </p:extLst>
  </p:cSld>
  <p:clrMapOvr>
    <a:masterClrMapping/>
  </p:clrMapOvr>
</p:sld>
</file>

<file path=ppt/theme/theme1.xml><?xml version="1.0" encoding="utf-8"?>
<a:theme xmlns:a="http://schemas.openxmlformats.org/drawingml/2006/main" name="DEC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C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C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DEC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29549</TotalTime>
  <Words>370</Words>
  <Application>Microsoft Office PowerPoint</Application>
  <PresentationFormat>Widescreen</PresentationFormat>
  <Paragraphs>51</Paragraphs>
  <Slides>7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DECEx</vt:lpstr>
      <vt:lpstr>1_DECEx</vt:lpstr>
      <vt:lpstr>2_DECEx</vt:lpstr>
      <vt:lpstr>3_DECEx</vt:lpstr>
      <vt:lpstr>Photo Editor Photo</vt:lpstr>
      <vt:lpstr>Apresentação do PowerPoint</vt:lpstr>
      <vt:lpstr>PESQUISA</vt:lpstr>
      <vt:lpstr>PESQUISA  na  ECEME</vt:lpstr>
      <vt:lpstr>PESQUISA  no  DECEx</vt:lpstr>
      <vt:lpstr>CHEFE  MILITAR  DO  SÉCULO  XXI “GUERREIRO  CONTEMPORÂNEO”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 Goncalves</dc:creator>
  <cp:lastModifiedBy>DECEx - ATI</cp:lastModifiedBy>
  <cp:revision>964</cp:revision>
  <cp:lastPrinted>2021-03-24T17:47:04Z</cp:lastPrinted>
  <dcterms:created xsi:type="dcterms:W3CDTF">2017-07-23T04:20:40Z</dcterms:created>
  <dcterms:modified xsi:type="dcterms:W3CDTF">2021-11-17T10:32:51Z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4</vt:r8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17</vt:r8>
  </property>
</Properties>
</file>