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280" r:id="rId4"/>
    <p:sldId id="281" r:id="rId5"/>
    <p:sldId id="282" r:id="rId6"/>
    <p:sldId id="283" r:id="rId7"/>
    <p:sldId id="284" r:id="rId8"/>
    <p:sldId id="285" r:id="rId9"/>
    <p:sldId id="279" r:id="rId10"/>
    <p:sldId id="289" r:id="rId11"/>
    <p:sldId id="288" r:id="rId12"/>
    <p:sldId id="291" r:id="rId13"/>
    <p:sldId id="261" r:id="rId14"/>
    <p:sldId id="290" r:id="rId15"/>
    <p:sldId id="296" r:id="rId16"/>
    <p:sldId id="292" r:id="rId17"/>
    <p:sldId id="293" r:id="rId18"/>
    <p:sldId id="294" r:id="rId19"/>
    <p:sldId id="295" r:id="rId20"/>
    <p:sldId id="297" r:id="rId21"/>
    <p:sldId id="308" r:id="rId22"/>
    <p:sldId id="299" r:id="rId23"/>
    <p:sldId id="298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66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70C0"/>
    <a:srgbClr val="0099CC"/>
    <a:srgbClr val="0066FF"/>
    <a:srgbClr val="2F88B5"/>
    <a:srgbClr val="0066CC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AF064-5C0B-469F-A5B9-08F6998BA6B9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9E8C-5733-4AE1-B150-C162607BF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3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8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36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54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62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267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776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22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26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112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728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43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812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982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414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444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14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212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941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380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654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755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37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831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62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389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55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15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37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9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07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18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9E8C-5733-4AE1-B150-C162607BF7B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86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096BC-1ADD-4072-BC09-0CC952C3B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BB500E-C9D9-45F7-9F40-46F004B19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B02313-438D-4BA0-982F-0A2BD268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BEE810-9D70-4A5E-B556-1194DC2C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46A491-165A-48C3-A8C0-82C611FB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81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8E1C9-0E85-45B8-B804-EAA79751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1D7E52-D5D0-4F31-9B29-C2AA68BB2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7F2772-1CED-4026-AB69-AB4B5E7E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0FA1F3-7A75-496A-91DA-92511557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039A1A-6102-49DA-A9E2-0E5EE897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4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6FBD17-A687-4D73-B71F-D16701E2D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1C58D9-4D3C-4001-AAD8-85ACA1F1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F11B0A-9A25-41BD-A828-06FB5B02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B1FA49-DEF7-4886-AA5C-F328E43C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FC0CFB-5D8B-4730-999C-4386D466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04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A7A1D-372C-47DA-9838-CEB987D7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9C7FB-EB72-4BEC-B22B-CFC631E7F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16DB19-5696-4262-B116-DFC74603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EDE0D2-D8A5-4EE4-BB05-08BCB288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16B3A8-484D-407B-B268-35098E39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5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400F0-A1F4-44C6-A025-5C21BBD0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941ABE-5320-4223-87AE-D592C1B9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49DB67-E4E1-438D-B453-FBA36647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E66B6B-26B9-4E32-864A-25B3B639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D42BFD-35B8-42F5-AED2-E49CB0D3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4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2149E-B2E0-4697-97FD-4A203816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9DE9ED-9274-46B7-ADAD-322B02E1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E188CA-E71C-4224-8497-4209361AA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562F94-7BE8-48F1-9D6B-C4A1905B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A9D0A3-E0D4-45A1-B3D3-0649A16E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2801D2-AEB8-4C0B-BFC8-165041C8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15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27AC2-82A3-496B-9F11-71095CCC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31AFD8-632F-4C8D-BCAF-9C5DDAD20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BDE524-7675-4ACD-98E7-FD59905C0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6C21136-6A0F-40DE-8BE7-578F4F3A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1FDCA9-F575-459A-B0BB-FD84FC9EC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3D991E-8F77-4716-983B-EC5278A2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D7DE88-6CD8-4F14-ADF9-E7C9A92B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F197F9-2FAF-4E63-947F-9A477F09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1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432A1-1CAA-4FB9-8F16-50A9D40A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976AB1-6F08-4F46-994C-E612AC52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4B0A52-7ADE-4BC2-9693-9EF0D9DB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8EA2D4-05FB-4BBC-B659-142D4D2B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66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E63CCF-8E4F-4FD1-9D98-58305786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A64D4E-07D5-4FF2-B7F1-01464A0F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E6A4F6-BDBB-4225-9F43-106799F8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65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08E53-A5CB-4C15-B4D4-EFF79A11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BC1B5-0F4E-4FA8-8A5B-0661457F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7D2FB4-C391-4383-9BA5-A1D965447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B09490-15E1-498A-8A55-740089AF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EFE320-B908-40C2-8979-B64FD996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A43576-C55D-4794-8E55-96E6C9E0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6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48AEC-F054-4D13-8B6D-6006E80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D3AC97-31EA-46C2-9EF3-F6D02FEF4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63417D-9421-40CB-AEF6-CB9F1421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FF6B3A-6DE3-4EF8-A8AA-C602F594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89243B-A103-417F-9090-359DBDAB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161A01-170F-47F3-931A-540340C6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36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3CF7380-1D22-4A11-A2D4-51749E73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6D6A41-2445-4CA0-AB9C-99A1AB1D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B18895-526B-4D3C-872A-5187AEB12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0927-6EE8-4CBD-B521-19D60AEE23D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7DC1D0-80A9-483E-B700-5613BD78A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4E433D-A082-4870-8723-2210DED2C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FA91-E7E4-44B0-A3EF-F97233C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2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ucupira.capes.gov.br/sucupira/public/consultas/coleta/docente/viewDocente.jsf?popup=true&amp;idDocente=45669&amp;anoVisualizar=2021" TargetMode="External"/><Relationship Id="rId13" Type="http://schemas.openxmlformats.org/officeDocument/2006/relationships/hyperlink" Target="https://sucupira.capes.gov.br/sucupira/public/consultas/coleta/docente/viewDocente.jsf?popup=true&amp;idDocente=45674&amp;anoVisualizar=2021" TargetMode="External"/><Relationship Id="rId1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hyperlink" Target="https://sucupira.capes.gov.br/sucupira/public/consultas/coleta/docente/viewDocente.jsf?popup=true&amp;idDocente=101634&amp;anoVisualizar=2021" TargetMode="External"/><Relationship Id="rId12" Type="http://schemas.openxmlformats.org/officeDocument/2006/relationships/hyperlink" Target="https://sucupira.capes.gov.br/sucupira/public/consultas/coleta/docente/viewDocente.jsf?popup=true&amp;idDocente=176409&amp;anoVisualizar=2021" TargetMode="External"/><Relationship Id="rId17" Type="http://schemas.openxmlformats.org/officeDocument/2006/relationships/hyperlink" Target="https://sucupira.capes.gov.br/sucupira/public/consultas/coleta/docente/viewDocente.jsf?popup=true&amp;idDocente=188170&amp;anoVisualizar=2021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sucupira.capes.gov.br/sucupira/public/consultas/coleta/docente/viewDocente.jsf?popup=true&amp;idDocente=45676&amp;anoVisualizar=2021" TargetMode="Externa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cupira.capes.gov.br/sucupira/public/consultas/coleta/docente/viewDocente.jsf?popup=true&amp;idDocente=135243&amp;anoVisualizar=2021" TargetMode="External"/><Relationship Id="rId11" Type="http://schemas.openxmlformats.org/officeDocument/2006/relationships/hyperlink" Target="https://sucupira.capes.gov.br/sucupira/public/consultas/coleta/docente/viewDocente.jsf?popup=true&amp;idDocente=45666&amp;anoVisualizar=2021" TargetMode="External"/><Relationship Id="rId5" Type="http://schemas.openxmlformats.org/officeDocument/2006/relationships/hyperlink" Target="https://sucupira.capes.gov.br/sucupira/public/consultas/coleta/docente/viewDocente.jsf?popup=true&amp;idDocente=135245&amp;anoVisualizar=2021" TargetMode="External"/><Relationship Id="rId15" Type="http://schemas.openxmlformats.org/officeDocument/2006/relationships/hyperlink" Target="https://sucupira.capes.gov.br/sucupira/public/consultas/coleta/docente/viewDocente.jsf?popup=true&amp;idDocente=45667&amp;anoVisualizar=2021" TargetMode="External"/><Relationship Id="rId10" Type="http://schemas.openxmlformats.org/officeDocument/2006/relationships/hyperlink" Target="https://sucupira.capes.gov.br/sucupira/public/consultas/coleta/docente/viewDocente.jsf?popup=true&amp;idDocente=45672&amp;anoVisualizar=2021" TargetMode="External"/><Relationship Id="rId19" Type="http://schemas.openxmlformats.org/officeDocument/2006/relationships/image" Target="../media/image3.png"/><Relationship Id="rId4" Type="http://schemas.microsoft.com/office/2007/relationships/hdphoto" Target="../media/hdphoto3.wdp"/><Relationship Id="rId9" Type="http://schemas.openxmlformats.org/officeDocument/2006/relationships/hyperlink" Target="https://sucupira.capes.gov.br/sucupira/public/consultas/coleta/docente/viewDocente.jsf?popup=true&amp;idDocente=45668&amp;anoVisualizar=2021" TargetMode="External"/><Relationship Id="rId14" Type="http://schemas.openxmlformats.org/officeDocument/2006/relationships/hyperlink" Target="https://sucupira.capes.gov.br/sucupira/public/consultas/coleta/docente/viewDocente.jsf?popup=true&amp;idDocente=101635&amp;anoVisualizar=20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7AEEF2-FCE3-4BC3-8232-6BEF196028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-15026"/>
            <a:ext cx="10923191" cy="6912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CCA315B-6E56-4FFC-903E-E691D59CD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319A7F-F042-4C41-8391-8CCF49927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AF36F28C-FE00-4797-83E2-A19440C3325E}"/>
              </a:ext>
            </a:extLst>
          </p:cNvPr>
          <p:cNvSpPr txBox="1"/>
          <p:nvPr/>
        </p:nvSpPr>
        <p:spPr>
          <a:xfrm>
            <a:off x="1837206" y="5117921"/>
            <a:ext cx="184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ATIVIDADE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E0343AA-20CF-4007-ADA2-1E72849E9D35}"/>
              </a:ext>
            </a:extLst>
          </p:cNvPr>
          <p:cNvSpPr txBox="1"/>
          <p:nvPr/>
        </p:nvSpPr>
        <p:spPr>
          <a:xfrm>
            <a:off x="2171452" y="5695152"/>
            <a:ext cx="9927718" cy="619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Roboto Medium" panose="02000000000000000000" pitchFamily="2" charset="0"/>
              </a:rPr>
              <a:t>I SEMINÁRIO DO PROGRAMA PRO-PESQUISA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A397442-10DC-4B13-B9D5-7890B88A972D}"/>
              </a:ext>
            </a:extLst>
          </p:cNvPr>
          <p:cNvSpPr txBox="1"/>
          <p:nvPr/>
        </p:nvSpPr>
        <p:spPr>
          <a:xfrm>
            <a:off x="2171452" y="6151000"/>
            <a:ext cx="9939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DIRETORIA DE AVALIAÇÃO DA CAPES / Novembro 2021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824BF72-1179-406A-83CD-A44F79C0BB49}"/>
              </a:ext>
            </a:extLst>
          </p:cNvPr>
          <p:cNvSpPr/>
          <p:nvPr/>
        </p:nvSpPr>
        <p:spPr>
          <a:xfrm>
            <a:off x="1963918" y="5817701"/>
            <a:ext cx="108000" cy="731858"/>
          </a:xfrm>
          <a:prstGeom prst="roundRect">
            <a:avLst>
              <a:gd name="adj" fmla="val 411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1A3D4F1-ACB1-4FDC-A6E8-5455BB30EE28}"/>
              </a:ext>
            </a:extLst>
          </p:cNvPr>
          <p:cNvSpPr txBox="1"/>
          <p:nvPr/>
        </p:nvSpPr>
        <p:spPr>
          <a:xfrm>
            <a:off x="1924410" y="407207"/>
            <a:ext cx="9926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PÓS-GRADUAÇÃO NO ÂMBITO DO </a:t>
            </a:r>
            <a:r>
              <a:rPr lang="pt-BR" sz="5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DECEx</a:t>
            </a:r>
            <a:r>
              <a:rPr lang="pt-BR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/SNPG: </a:t>
            </a:r>
          </a:p>
          <a:p>
            <a:pPr algn="r"/>
            <a:r>
              <a:rPr lang="pt-BR" sz="5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Reflexões &amp; Perspectivas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9E6A82D-5C94-4E59-9D7F-CA567604A479}"/>
              </a:ext>
            </a:extLst>
          </p:cNvPr>
          <p:cNvSpPr txBox="1"/>
          <p:nvPr/>
        </p:nvSpPr>
        <p:spPr>
          <a:xfrm>
            <a:off x="7967013" y="3776417"/>
            <a:ext cx="3858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dav@capes.gov.br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(61) 2022-6480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7089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E5634FA-39B6-4ACB-8543-7051259CB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" y="3995311"/>
            <a:ext cx="1261755" cy="136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C3E6796-B3ED-4D34-9497-058AA9C8E0C9}"/>
              </a:ext>
            </a:extLst>
          </p:cNvPr>
          <p:cNvGrpSpPr/>
          <p:nvPr/>
        </p:nvGrpSpPr>
        <p:grpSpPr>
          <a:xfrm>
            <a:off x="2295218" y="5601600"/>
            <a:ext cx="6953099" cy="1006045"/>
            <a:chOff x="2295218" y="5403150"/>
            <a:chExt cx="6953099" cy="1006045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E92804A0-FFF6-4C9C-8847-ED0D82E15211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42CD1C8-6209-4D10-94D5-BCB8042B897A}"/>
                </a:ext>
              </a:extLst>
            </p:cNvPr>
            <p:cNvSpPr txBox="1"/>
            <p:nvPr/>
          </p:nvSpPr>
          <p:spPr>
            <a:xfrm>
              <a:off x="2502752" y="5403150"/>
              <a:ext cx="6745565" cy="1006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I M E – Performance em pesquisa</a:t>
              </a:r>
            </a:p>
            <a:p>
              <a:pPr>
                <a:lnSpc>
                  <a:spcPct val="11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Fonte: </a:t>
              </a:r>
              <a:r>
                <a:rPr lang="pt-B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SciVal</a:t>
              </a: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 (07/11/2021)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30B71D5-B281-4C36-BD0C-701DCCECE7F5}"/>
              </a:ext>
            </a:extLst>
          </p:cNvPr>
          <p:cNvGrpSpPr/>
          <p:nvPr/>
        </p:nvGrpSpPr>
        <p:grpSpPr>
          <a:xfrm>
            <a:off x="2295217" y="1293785"/>
            <a:ext cx="8851753" cy="4069526"/>
            <a:chOff x="2295218" y="1293785"/>
            <a:chExt cx="8420982" cy="3736382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CF506DE-5891-43A6-875F-3A8D84B13E1B}"/>
                </a:ext>
              </a:extLst>
            </p:cNvPr>
            <p:cNvSpPr txBox="1"/>
            <p:nvPr/>
          </p:nvSpPr>
          <p:spPr>
            <a:xfrm>
              <a:off x="2295218" y="2240924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/>
                <a:t>837 a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B8D5C897-9ECE-489C-8093-127C6A040805}"/>
                </a:ext>
              </a:extLst>
            </p:cNvPr>
            <p:cNvSpPr/>
            <p:nvPr/>
          </p:nvSpPr>
          <p:spPr>
            <a:xfrm>
              <a:off x="2295218" y="1293785"/>
              <a:ext cx="8420982" cy="3736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C406B59-C5D8-4D94-9A19-8A40E201522C}"/>
                </a:ext>
              </a:extLst>
            </p:cNvPr>
            <p:cNvSpPr txBox="1"/>
            <p:nvPr/>
          </p:nvSpPr>
          <p:spPr>
            <a:xfrm>
              <a:off x="2601088" y="1518265"/>
              <a:ext cx="3778599" cy="3034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44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  615</a:t>
              </a:r>
              <a:r>
                <a:rPr lang="pt-BR" sz="32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32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Autores</a:t>
              </a:r>
            </a:p>
            <a:p>
              <a:pPr>
                <a:lnSpc>
                  <a:spcPct val="150000"/>
                </a:lnSpc>
              </a:pPr>
              <a:r>
                <a:rPr lang="pt-BR" sz="44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  837</a:t>
              </a:r>
              <a:r>
                <a:rPr lang="pt-BR" sz="32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32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Artigos</a:t>
              </a:r>
            </a:p>
            <a:p>
              <a:pPr>
                <a:lnSpc>
                  <a:spcPct val="150000"/>
                </a:lnSpc>
              </a:pPr>
              <a:r>
                <a:rPr lang="pt-BR" sz="44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3.676</a:t>
              </a:r>
              <a:r>
                <a:rPr lang="pt-BR" sz="32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32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Citações</a:t>
              </a:r>
              <a:endParaRPr lang="pt-BR" sz="3200" dirty="0">
                <a:solidFill>
                  <a:srgbClr val="0099C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E71E9806-92C6-4839-AFE9-7D4A41740662}"/>
                </a:ext>
              </a:extLst>
            </p:cNvPr>
            <p:cNvSpPr txBox="1"/>
            <p:nvPr/>
          </p:nvSpPr>
          <p:spPr>
            <a:xfrm>
              <a:off x="6989827" y="1518265"/>
              <a:ext cx="3195298" cy="3034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44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 4,4</a:t>
              </a:r>
              <a:r>
                <a:rPr lang="pt-BR" sz="32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32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Cit./Art.</a:t>
              </a:r>
            </a:p>
            <a:p>
              <a:pPr>
                <a:lnSpc>
                  <a:spcPct val="150000"/>
                </a:lnSpc>
              </a:pPr>
              <a:r>
                <a:rPr lang="pt-BR" sz="44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1,02</a:t>
              </a:r>
              <a:r>
                <a:rPr lang="pt-BR" sz="32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32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FWCI</a:t>
              </a:r>
            </a:p>
            <a:p>
              <a:pPr>
                <a:lnSpc>
                  <a:spcPct val="150000"/>
                </a:lnSpc>
              </a:pPr>
              <a:r>
                <a:rPr lang="pt-BR" sz="44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  23</a:t>
              </a:r>
              <a:r>
                <a:rPr lang="pt-BR" sz="3200" dirty="0">
                  <a:solidFill>
                    <a:srgbClr val="0099CC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32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h</a:t>
              </a:r>
              <a:r>
                <a:rPr lang="pt-BR" sz="3200" baseline="-25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5</a:t>
              </a:r>
              <a:endParaRPr lang="pt-BR" sz="3200" baseline="-25000" dirty="0">
                <a:solidFill>
                  <a:srgbClr val="0099C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A3E2FFFC-7EC7-4EA3-B119-E0198CF9D974}"/>
                </a:ext>
              </a:extLst>
            </p:cNvPr>
            <p:cNvSpPr/>
            <p:nvPr/>
          </p:nvSpPr>
          <p:spPr>
            <a:xfrm>
              <a:off x="6621752" y="2423976"/>
              <a:ext cx="126010" cy="1476000"/>
            </a:xfrm>
            <a:prstGeom prst="roundRect">
              <a:avLst>
                <a:gd name="adj" fmla="val 4117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328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E5634FA-39B6-4ACB-8543-7051259CB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" y="3995311"/>
            <a:ext cx="1261755" cy="136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292D9BD-4281-4083-9EF3-A5B69DDC9B61}"/>
              </a:ext>
            </a:extLst>
          </p:cNvPr>
          <p:cNvGrpSpPr/>
          <p:nvPr/>
        </p:nvGrpSpPr>
        <p:grpSpPr>
          <a:xfrm>
            <a:off x="2295218" y="5601600"/>
            <a:ext cx="9524893" cy="1130053"/>
            <a:chOff x="2295218" y="5350142"/>
            <a:chExt cx="9524893" cy="1130053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CCD5C856-A24C-49E3-9C75-BA65AD9BC010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19F7BB83-D023-4E24-B97B-01DB3D45E2EE}"/>
                </a:ext>
              </a:extLst>
            </p:cNvPr>
            <p:cNvSpPr txBox="1"/>
            <p:nvPr/>
          </p:nvSpPr>
          <p:spPr>
            <a:xfrm>
              <a:off x="2502752" y="5350142"/>
              <a:ext cx="9317359" cy="1130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PROGRAMAS DE PÓS-GRADUAÇÃO DO  I M E</a:t>
              </a:r>
            </a:p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graphicFrame>
        <p:nvGraphicFramePr>
          <p:cNvPr id="18" name="Tabela 4">
            <a:extLst>
              <a:ext uri="{FF2B5EF4-FFF2-40B4-BE49-F238E27FC236}">
                <a16:creationId xmlns:a16="http://schemas.microsoft.com/office/drawing/2014/main" id="{B632DEA0-4E5B-4CB8-A293-7B3501136FB1}"/>
              </a:ext>
            </a:extLst>
          </p:cNvPr>
          <p:cNvGraphicFramePr>
            <a:graphicFrameLocks noGrp="1"/>
          </p:cNvGraphicFramePr>
          <p:nvPr/>
        </p:nvGraphicFramePr>
        <p:xfrm>
          <a:off x="2268705" y="1487469"/>
          <a:ext cx="9446217" cy="33948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9069">
                  <a:extLst>
                    <a:ext uri="{9D8B030D-6E8A-4147-A177-3AD203B41FA5}">
                      <a16:colId xmlns:a16="http://schemas.microsoft.com/office/drawing/2014/main" val="1594852393"/>
                    </a:ext>
                  </a:extLst>
                </a:gridCol>
                <a:gridCol w="2676939">
                  <a:extLst>
                    <a:ext uri="{9D8B030D-6E8A-4147-A177-3AD203B41FA5}">
                      <a16:colId xmlns:a16="http://schemas.microsoft.com/office/drawing/2014/main" val="930366427"/>
                    </a:ext>
                  </a:extLst>
                </a:gridCol>
                <a:gridCol w="3207026">
                  <a:extLst>
                    <a:ext uri="{9D8B030D-6E8A-4147-A177-3AD203B41FA5}">
                      <a16:colId xmlns:a16="http://schemas.microsoft.com/office/drawing/2014/main" val="886161427"/>
                    </a:ext>
                  </a:extLst>
                </a:gridCol>
                <a:gridCol w="583096">
                  <a:extLst>
                    <a:ext uri="{9D8B030D-6E8A-4147-A177-3AD203B41FA5}">
                      <a16:colId xmlns:a16="http://schemas.microsoft.com/office/drawing/2014/main" val="939118315"/>
                    </a:ext>
                  </a:extLst>
                </a:gridCol>
                <a:gridCol w="530087">
                  <a:extLst>
                    <a:ext uri="{9D8B030D-6E8A-4147-A177-3AD203B41FA5}">
                      <a16:colId xmlns:a16="http://schemas.microsoft.com/office/drawing/2014/main" val="3519414069"/>
                    </a:ext>
                  </a:extLst>
                </a:gridCol>
              </a:tblGrid>
              <a:tr h="440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PROGRAMAS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ÁREA DE AVALIAÇÃO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ÁREA BÁSICA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49100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CIÊNCIA DOS MATERIAIS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II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MATERIAIS E METALÚRGICA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272998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DE DEFESA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INTERDISCIPLINAR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ENG./TECN./GESTÃO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7393966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622502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ELÉTRICA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IV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ELÉTRICA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242277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TRANSPORTES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TRANSPORTES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8790826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NUCLEAR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II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NUCLEAR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90455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SIST. COMPUTAÇÃO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CIÊNCIA DA COMPUTAÇÃO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CIÊNCIA DA COMPUTAÇÃO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440936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MECÂNICA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MECÂNICA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0347716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CARTOGRÁFICA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4006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22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E5634FA-39B6-4ACB-8543-7051259CB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" y="3995311"/>
            <a:ext cx="1261755" cy="1368000"/>
          </a:xfrm>
          <a:prstGeom prst="rect">
            <a:avLst/>
          </a:prstGeom>
        </p:spPr>
      </p:pic>
      <p:graphicFrame>
        <p:nvGraphicFramePr>
          <p:cNvPr id="10" name="Tabela 4">
            <a:extLst>
              <a:ext uri="{FF2B5EF4-FFF2-40B4-BE49-F238E27FC236}">
                <a16:creationId xmlns:a16="http://schemas.microsoft.com/office/drawing/2014/main" id="{4EFDFED8-C1DF-490B-B809-1EF34251F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62461"/>
              </p:ext>
            </p:extLst>
          </p:nvPr>
        </p:nvGraphicFramePr>
        <p:xfrm>
          <a:off x="2268705" y="1860960"/>
          <a:ext cx="9206368" cy="27720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09357">
                  <a:extLst>
                    <a:ext uri="{9D8B030D-6E8A-4147-A177-3AD203B41FA5}">
                      <a16:colId xmlns:a16="http://schemas.microsoft.com/office/drawing/2014/main" val="1594852393"/>
                    </a:ext>
                  </a:extLst>
                </a:gridCol>
                <a:gridCol w="1725769">
                  <a:extLst>
                    <a:ext uri="{9D8B030D-6E8A-4147-A177-3AD203B41FA5}">
                      <a16:colId xmlns:a16="http://schemas.microsoft.com/office/drawing/2014/main" val="1562588903"/>
                    </a:ext>
                  </a:extLst>
                </a:gridCol>
                <a:gridCol w="1571223">
                  <a:extLst>
                    <a:ext uri="{9D8B030D-6E8A-4147-A177-3AD203B41FA5}">
                      <a16:colId xmlns:a16="http://schemas.microsoft.com/office/drawing/2014/main" val="930366427"/>
                    </a:ext>
                  </a:extLst>
                </a:gridCol>
                <a:gridCol w="1803042">
                  <a:extLst>
                    <a:ext uri="{9D8B030D-6E8A-4147-A177-3AD203B41FA5}">
                      <a16:colId xmlns:a16="http://schemas.microsoft.com/office/drawing/2014/main" val="886161427"/>
                    </a:ext>
                  </a:extLst>
                </a:gridCol>
                <a:gridCol w="1596977">
                  <a:extLst>
                    <a:ext uri="{9D8B030D-6E8A-4147-A177-3AD203B41FA5}">
                      <a16:colId xmlns:a16="http://schemas.microsoft.com/office/drawing/2014/main" val="3519414069"/>
                    </a:ext>
                  </a:extLst>
                </a:gridCol>
              </a:tblGrid>
              <a:tr h="440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PROGRAMAS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Índice h (áreas)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Índice h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Índice h5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Cit./Art.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49100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CIÊNCIA DOS MATERIAIS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(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272998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DE DEFESA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7393966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622502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ELÉTRICA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(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242277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TRANSPORTES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(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8790826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NUCLEAR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(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90455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SIST. COMPUTAÇÃO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440936"/>
                  </a:ext>
                </a:extLst>
              </a:tr>
            </a:tbl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00DA012-382F-4180-AB4A-1FBF7645CF8C}"/>
              </a:ext>
            </a:extLst>
          </p:cNvPr>
          <p:cNvGrpSpPr/>
          <p:nvPr/>
        </p:nvGrpSpPr>
        <p:grpSpPr>
          <a:xfrm>
            <a:off x="2295218" y="5601600"/>
            <a:ext cx="6953099" cy="1006045"/>
            <a:chOff x="2295218" y="5403150"/>
            <a:chExt cx="6953099" cy="1006045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FA32FB99-F6A7-48E6-AFBA-E520AC8EA92D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00280A6-3790-4EC7-81CA-EC0273C5A678}"/>
                </a:ext>
              </a:extLst>
            </p:cNvPr>
            <p:cNvSpPr txBox="1"/>
            <p:nvPr/>
          </p:nvSpPr>
          <p:spPr>
            <a:xfrm>
              <a:off x="2502752" y="5403150"/>
              <a:ext cx="6745565" cy="1006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I M E – Performance em pesquisa</a:t>
              </a:r>
            </a:p>
            <a:p>
              <a:pPr>
                <a:lnSpc>
                  <a:spcPct val="11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Fonte: </a:t>
              </a:r>
              <a:r>
                <a:rPr lang="pt-B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SciVal</a:t>
              </a: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 (07/11/2021)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4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CFEBF89-7E0F-4620-8AEB-5C7533629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151" y="196456"/>
            <a:ext cx="3238848" cy="63459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006D4D40-58AA-4048-B1C5-556176CD6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0736"/>
              </p:ext>
            </p:extLst>
          </p:nvPr>
        </p:nvGraphicFramePr>
        <p:xfrm>
          <a:off x="2070636" y="1389365"/>
          <a:ext cx="9869634" cy="5266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36226">
                  <a:extLst>
                    <a:ext uri="{9D8B030D-6E8A-4147-A177-3AD203B41FA5}">
                      <a16:colId xmlns:a16="http://schemas.microsoft.com/office/drawing/2014/main" val="435810188"/>
                    </a:ext>
                  </a:extLst>
                </a:gridCol>
                <a:gridCol w="656823">
                  <a:extLst>
                    <a:ext uri="{9D8B030D-6E8A-4147-A177-3AD203B41FA5}">
                      <a16:colId xmlns:a16="http://schemas.microsoft.com/office/drawing/2014/main" val="84346953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4159790771"/>
                    </a:ext>
                  </a:extLst>
                </a:gridCol>
                <a:gridCol w="1094704">
                  <a:extLst>
                    <a:ext uri="{9D8B030D-6E8A-4147-A177-3AD203B41FA5}">
                      <a16:colId xmlns:a16="http://schemas.microsoft.com/office/drawing/2014/main" val="3853975546"/>
                    </a:ext>
                  </a:extLst>
                </a:gridCol>
                <a:gridCol w="1197735">
                  <a:extLst>
                    <a:ext uri="{9D8B030D-6E8A-4147-A177-3AD203B41FA5}">
                      <a16:colId xmlns:a16="http://schemas.microsoft.com/office/drawing/2014/main" val="614629034"/>
                    </a:ext>
                  </a:extLst>
                </a:gridCol>
                <a:gridCol w="1173532">
                  <a:extLst>
                    <a:ext uri="{9D8B030D-6E8A-4147-A177-3AD203B41FA5}">
                      <a16:colId xmlns:a16="http://schemas.microsoft.com/office/drawing/2014/main" val="350314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Indice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Indice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Pub. Recente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Cit./Art.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72642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AELSON VIEIRA GOMES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176357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ANDERSAN DOS SANTOS PAULA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034309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ANDRE BEN HUR DA SILVA FIGUEIREDO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13345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CARLOS LUIZ FERREIRA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756328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CARLOS NELSON ELIAS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44518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EDUARDO DE SOUSA 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977066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LEILA ROSA DE OLIVEIRA CRUZ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378349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LUCIO FABIO CASSIANO NASCIMENTO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585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LUIZ PAULO MENDONCA BRANDAO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84742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MARC ANDRE MEYERS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162606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MARCELO HENRIQUE PRADO DA SILVA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710686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RICARDO PONDE WEBER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36333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RONALDO SERGIO DE BIASI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1,00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28433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SERGIO NEVES MONTEIRO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14,00</a:t>
                      </a:r>
                      <a:endParaRPr lang="pt-BR" sz="16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343119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VALDIR FLORENCIO DA VEIGA JUNIOR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7,00</a:t>
                      </a:r>
                      <a:endParaRPr lang="pt-BR" sz="16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84035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WAGNER ANACLETO PINHEIRO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22328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255658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D2078B1-11E1-4DF2-9453-1073D1F8C401}"/>
              </a:ext>
            </a:extLst>
          </p:cNvPr>
          <p:cNvSpPr txBox="1"/>
          <p:nvPr/>
        </p:nvSpPr>
        <p:spPr>
          <a:xfrm>
            <a:off x="1980483" y="880467"/>
            <a:ext cx="648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99CC"/>
                </a:solidFill>
              </a:rPr>
              <a:t>CIÊNCIA DOS MATERIAIS (31007015006P4)  MD/6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AAC8834-9DA1-428D-8E29-F534D3F88F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A82CC96-8D48-4CFC-86C4-744304303A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C333B01-1336-45DD-8D9C-F0BFCF722A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" y="3995311"/>
            <a:ext cx="1261755" cy="136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ED4B054-1555-47E0-8F20-261FF9030BE1}"/>
              </a:ext>
            </a:extLst>
          </p:cNvPr>
          <p:cNvSpPr/>
          <p:nvPr/>
        </p:nvSpPr>
        <p:spPr>
          <a:xfrm>
            <a:off x="2083515" y="1815921"/>
            <a:ext cx="4484710" cy="4546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E5634FA-39B6-4ACB-8543-7051259CB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" y="3995311"/>
            <a:ext cx="1261755" cy="136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924886" cy="1006045"/>
            <a:chOff x="2295218" y="5403150"/>
            <a:chExt cx="6924886" cy="1006045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717352" cy="1006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I M E – Colaboração em pesquisa</a:t>
              </a:r>
            </a:p>
            <a:p>
              <a:pPr>
                <a:lnSpc>
                  <a:spcPct val="11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Fonte: </a:t>
              </a:r>
              <a:r>
                <a:rPr lang="pt-B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SciVal</a:t>
              </a: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 (07/11/2021)</a:t>
              </a:r>
            </a:p>
          </p:txBody>
        </p:sp>
      </p:grpSp>
      <p:graphicFrame>
        <p:nvGraphicFramePr>
          <p:cNvPr id="10" name="Tabela 3">
            <a:extLst>
              <a:ext uri="{FF2B5EF4-FFF2-40B4-BE49-F238E27FC236}">
                <a16:creationId xmlns:a16="http://schemas.microsoft.com/office/drawing/2014/main" id="{FF9B5655-230B-42D9-996C-33A26DC3AEC6}"/>
              </a:ext>
            </a:extLst>
          </p:cNvPr>
          <p:cNvGraphicFramePr>
            <a:graphicFrameLocks noGrp="1"/>
          </p:cNvGraphicFramePr>
          <p:nvPr/>
        </p:nvGraphicFramePr>
        <p:xfrm>
          <a:off x="2295218" y="2049455"/>
          <a:ext cx="9295770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81334">
                  <a:extLst>
                    <a:ext uri="{9D8B030D-6E8A-4147-A177-3AD203B41FA5}">
                      <a16:colId xmlns:a16="http://schemas.microsoft.com/office/drawing/2014/main" val="3899362313"/>
                    </a:ext>
                  </a:extLst>
                </a:gridCol>
                <a:gridCol w="927279">
                  <a:extLst>
                    <a:ext uri="{9D8B030D-6E8A-4147-A177-3AD203B41FA5}">
                      <a16:colId xmlns:a16="http://schemas.microsoft.com/office/drawing/2014/main" val="477403134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2330369814"/>
                    </a:ext>
                  </a:extLst>
                </a:gridCol>
                <a:gridCol w="1442434">
                  <a:extLst>
                    <a:ext uri="{9D8B030D-6E8A-4147-A177-3AD203B41FA5}">
                      <a16:colId xmlns:a16="http://schemas.microsoft.com/office/drawing/2014/main" val="1464895754"/>
                    </a:ext>
                  </a:extLst>
                </a:gridCol>
                <a:gridCol w="1352282">
                  <a:extLst>
                    <a:ext uri="{9D8B030D-6E8A-4147-A177-3AD203B41FA5}">
                      <a16:colId xmlns:a16="http://schemas.microsoft.com/office/drawing/2014/main" val="252970392"/>
                    </a:ext>
                  </a:extLst>
                </a:gridCol>
                <a:gridCol w="1081827">
                  <a:extLst>
                    <a:ext uri="{9D8B030D-6E8A-4147-A177-3AD203B41FA5}">
                      <a16:colId xmlns:a16="http://schemas.microsoft.com/office/drawing/2014/main" val="788272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Colaboração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Artigos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Citações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Cit./Art.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FWCI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66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INTERNACIONAL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15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94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26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SEM COLABORAÇÃO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6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EMPRESAS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08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0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E5634FA-39B6-4ACB-8543-7051259CB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" y="3995311"/>
            <a:ext cx="1261755" cy="136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292D9BD-4281-4083-9EF3-A5B69DDC9B61}"/>
              </a:ext>
            </a:extLst>
          </p:cNvPr>
          <p:cNvGrpSpPr/>
          <p:nvPr/>
        </p:nvGrpSpPr>
        <p:grpSpPr>
          <a:xfrm>
            <a:off x="2295218" y="5601600"/>
            <a:ext cx="9524893" cy="1130053"/>
            <a:chOff x="2295218" y="5350142"/>
            <a:chExt cx="9524893" cy="1130053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CCD5C856-A24C-49E3-9C75-BA65AD9BC010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19F7BB83-D023-4E24-B97B-01DB3D45E2EE}"/>
                </a:ext>
              </a:extLst>
            </p:cNvPr>
            <p:cNvSpPr txBox="1"/>
            <p:nvPr/>
          </p:nvSpPr>
          <p:spPr>
            <a:xfrm>
              <a:off x="2502752" y="5350142"/>
              <a:ext cx="9317359" cy="1130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PROGRAMAS DE PÓS-GRADUAÇÃO DO  I M E</a:t>
              </a:r>
            </a:p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graphicFrame>
        <p:nvGraphicFramePr>
          <p:cNvPr id="18" name="Tabela 4">
            <a:extLst>
              <a:ext uri="{FF2B5EF4-FFF2-40B4-BE49-F238E27FC236}">
                <a16:creationId xmlns:a16="http://schemas.microsoft.com/office/drawing/2014/main" id="{B632DEA0-4E5B-4CB8-A293-7B3501136FB1}"/>
              </a:ext>
            </a:extLst>
          </p:cNvPr>
          <p:cNvGraphicFramePr>
            <a:graphicFrameLocks noGrp="1"/>
          </p:cNvGraphicFramePr>
          <p:nvPr/>
        </p:nvGraphicFramePr>
        <p:xfrm>
          <a:off x="2268705" y="1487469"/>
          <a:ext cx="9446217" cy="33948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9069">
                  <a:extLst>
                    <a:ext uri="{9D8B030D-6E8A-4147-A177-3AD203B41FA5}">
                      <a16:colId xmlns:a16="http://schemas.microsoft.com/office/drawing/2014/main" val="1594852393"/>
                    </a:ext>
                  </a:extLst>
                </a:gridCol>
                <a:gridCol w="2676939">
                  <a:extLst>
                    <a:ext uri="{9D8B030D-6E8A-4147-A177-3AD203B41FA5}">
                      <a16:colId xmlns:a16="http://schemas.microsoft.com/office/drawing/2014/main" val="930366427"/>
                    </a:ext>
                  </a:extLst>
                </a:gridCol>
                <a:gridCol w="3207026">
                  <a:extLst>
                    <a:ext uri="{9D8B030D-6E8A-4147-A177-3AD203B41FA5}">
                      <a16:colId xmlns:a16="http://schemas.microsoft.com/office/drawing/2014/main" val="886161427"/>
                    </a:ext>
                  </a:extLst>
                </a:gridCol>
                <a:gridCol w="583096">
                  <a:extLst>
                    <a:ext uri="{9D8B030D-6E8A-4147-A177-3AD203B41FA5}">
                      <a16:colId xmlns:a16="http://schemas.microsoft.com/office/drawing/2014/main" val="939118315"/>
                    </a:ext>
                  </a:extLst>
                </a:gridCol>
                <a:gridCol w="530087">
                  <a:extLst>
                    <a:ext uri="{9D8B030D-6E8A-4147-A177-3AD203B41FA5}">
                      <a16:colId xmlns:a16="http://schemas.microsoft.com/office/drawing/2014/main" val="3519414069"/>
                    </a:ext>
                  </a:extLst>
                </a:gridCol>
              </a:tblGrid>
              <a:tr h="440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PROGRAMAS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ÁREA DE AVALIAÇÃO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ÁREA BÁSICA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49100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CIÊNCIA DOS MATERIAIS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II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MATERIAIS E METALÚRGICA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272998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DE DEFESA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INTERDISCIPLINAR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ENG./TECN./GESTÃO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7393966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622502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ELÉTRICA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IV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ELÉTRICA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242277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TRANSPORTES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TRANSPORTES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8790826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NUCLEAR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II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NUCLEAR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90455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SIST. COMPUTAÇÃO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CIÊNCIA DA COMPUTAÇÃO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CIÊNCIA DA COMPUTAÇÃO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440936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MECÂNICA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ENGENHARIAS III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MECÂNICA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0347716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ENG. CARTOGRÁFICA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4006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4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25758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10" name="Google Shape;307;p44">
            <a:extLst>
              <a:ext uri="{FF2B5EF4-FFF2-40B4-BE49-F238E27FC236}">
                <a16:creationId xmlns:a16="http://schemas.microsoft.com/office/drawing/2014/main" id="{918BCE13-B09D-472D-934C-0C1E64B18064}"/>
              </a:ext>
            </a:extLst>
          </p:cNvPr>
          <p:cNvSpPr txBox="1">
            <a:spLocks/>
          </p:cNvSpPr>
          <p:nvPr/>
        </p:nvSpPr>
        <p:spPr>
          <a:xfrm>
            <a:off x="5482307" y="122060"/>
            <a:ext cx="6070042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Conceito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6329534-98C6-4748-B23C-D7BEE0CEFE2A}"/>
              </a:ext>
            </a:extLst>
          </p:cNvPr>
          <p:cNvCxnSpPr>
            <a:cxnSpLocks/>
          </p:cNvCxnSpPr>
          <p:nvPr/>
        </p:nvCxnSpPr>
        <p:spPr>
          <a:xfrm>
            <a:off x="4572000" y="208890"/>
            <a:ext cx="0" cy="71694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F61842-80EC-4245-BCD1-7836FD523717}"/>
              </a:ext>
            </a:extLst>
          </p:cNvPr>
          <p:cNvSpPr txBox="1"/>
          <p:nvPr/>
        </p:nvSpPr>
        <p:spPr>
          <a:xfrm>
            <a:off x="2108939" y="3412331"/>
            <a:ext cx="954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“Qualidade nunca se obtém por acaso, ela é sempre o resultado do esforço inteligente”.</a:t>
            </a:r>
            <a:r>
              <a:rPr lang="pt-BR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</a:t>
            </a:r>
            <a:r>
              <a:rPr lang="pt-BR" sz="2400" i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Por John Ruskin (1809-1900)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D65E67B-6BB0-4E9B-93BD-E81356A92852}"/>
              </a:ext>
            </a:extLst>
          </p:cNvPr>
          <p:cNvSpPr txBox="1"/>
          <p:nvPr/>
        </p:nvSpPr>
        <p:spPr>
          <a:xfrm>
            <a:off x="2108938" y="1546914"/>
            <a:ext cx="9443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“Qualidade é o grau de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utilidade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esperado ou adquirido de qualquer coisa,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verificável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através da forma e dos elementos constitutivos do mesmo e pelo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resultado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do seu uso”. </a:t>
            </a:r>
            <a:r>
              <a:rPr lang="pt-BR" sz="2400" i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Por </a:t>
            </a:r>
            <a:r>
              <a:rPr lang="pt-BR" sz="2400" i="1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Broka</a:t>
            </a:r>
            <a:r>
              <a:rPr lang="pt-BR" sz="2400" i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&amp; </a:t>
            </a:r>
            <a:r>
              <a:rPr lang="pt-BR" sz="2400" i="1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Broka</a:t>
            </a:r>
            <a:r>
              <a:rPr lang="pt-BR" sz="2400" i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(1997)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2E84BED-9F04-405A-90F0-01E648204EA2}"/>
              </a:ext>
            </a:extLst>
          </p:cNvPr>
          <p:cNvSpPr txBox="1"/>
          <p:nvPr/>
        </p:nvSpPr>
        <p:spPr>
          <a:xfrm>
            <a:off x="2108939" y="4652893"/>
            <a:ext cx="963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“Qualidade não é um ato,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é um hábito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”  </a:t>
            </a:r>
            <a:r>
              <a:rPr lang="pt-BR" sz="2400" i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Aristóteles (384-322 AC)</a:t>
            </a:r>
          </a:p>
        </p:txBody>
      </p:sp>
    </p:spTree>
    <p:extLst>
      <p:ext uri="{BB962C8B-B14F-4D97-AF65-F5344CB8AC3E}">
        <p14:creationId xmlns:p14="http://schemas.microsoft.com/office/powerpoint/2010/main" val="12275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8A6439A-1B1B-415F-BF64-7252E2C59D03}"/>
              </a:ext>
            </a:extLst>
          </p:cNvPr>
          <p:cNvGrpSpPr/>
          <p:nvPr/>
        </p:nvGrpSpPr>
        <p:grpSpPr>
          <a:xfrm>
            <a:off x="3079440" y="2344435"/>
            <a:ext cx="4675551" cy="1697330"/>
            <a:chOff x="2358223" y="2344435"/>
            <a:chExt cx="4675551" cy="1697330"/>
          </a:xfrm>
        </p:grpSpPr>
        <p:sp>
          <p:nvSpPr>
            <p:cNvPr id="18" name="Google Shape;524;p56">
              <a:extLst>
                <a:ext uri="{FF2B5EF4-FFF2-40B4-BE49-F238E27FC236}">
                  <a16:creationId xmlns:a16="http://schemas.microsoft.com/office/drawing/2014/main" id="{D2FF2AC2-265B-41DE-B042-D2F1AACB5EF5}"/>
                </a:ext>
              </a:extLst>
            </p:cNvPr>
            <p:cNvSpPr txBox="1">
              <a:spLocks/>
            </p:cNvSpPr>
            <p:nvPr/>
          </p:nvSpPr>
          <p:spPr>
            <a:xfrm>
              <a:off x="2358224" y="2344435"/>
              <a:ext cx="2324230" cy="421008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r>
                <a:rPr lang="pt-BR" sz="2400" spc="3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PESQUISA</a:t>
              </a:r>
            </a:p>
          </p:txBody>
        </p:sp>
        <p:sp>
          <p:nvSpPr>
            <p:cNvPr id="19" name="Google Shape;525;p56">
              <a:extLst>
                <a:ext uri="{FF2B5EF4-FFF2-40B4-BE49-F238E27FC236}">
                  <a16:creationId xmlns:a16="http://schemas.microsoft.com/office/drawing/2014/main" id="{3B9337D1-00FC-43C9-A429-F75939DF620B}"/>
                </a:ext>
              </a:extLst>
            </p:cNvPr>
            <p:cNvSpPr txBox="1">
              <a:spLocks/>
            </p:cNvSpPr>
            <p:nvPr/>
          </p:nvSpPr>
          <p:spPr>
            <a:xfrm>
              <a:off x="2358223" y="2853627"/>
              <a:ext cx="3265626" cy="692495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Condensed Light"/>
                <a:buChar char="●"/>
                <a:defRPr sz="18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chemeClr val="dk1"/>
                </a:buClr>
                <a:buSzPts val="1100"/>
                <a:buNone/>
              </a:pPr>
              <a:r>
                <a:rPr 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Inovação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pPr marL="0" indent="0">
                <a:lnSpc>
                  <a:spcPct val="100000"/>
                </a:lnSpc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 err="1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Defesa</a:t>
              </a: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&amp; </a:t>
              </a:r>
              <a:r>
                <a:rPr lang="en-US" sz="2400" dirty="0" err="1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Estratégia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20" name="Google Shape;533;p56">
              <a:extLst>
                <a:ext uri="{FF2B5EF4-FFF2-40B4-BE49-F238E27FC236}">
                  <a16:creationId xmlns:a16="http://schemas.microsoft.com/office/drawing/2014/main" id="{BAEA358B-4FB6-48FC-BF3E-076ABF8144E0}"/>
                </a:ext>
              </a:extLst>
            </p:cNvPr>
            <p:cNvGrpSpPr/>
            <p:nvPr/>
          </p:nvGrpSpPr>
          <p:grpSpPr>
            <a:xfrm>
              <a:off x="2368892" y="2551244"/>
              <a:ext cx="4664882" cy="1490521"/>
              <a:chOff x="1666788" y="2673044"/>
              <a:chExt cx="3220523" cy="937819"/>
            </a:xfrm>
          </p:grpSpPr>
          <p:sp>
            <p:nvSpPr>
              <p:cNvPr id="22" name="Google Shape;534;p56">
                <a:extLst>
                  <a:ext uri="{FF2B5EF4-FFF2-40B4-BE49-F238E27FC236}">
                    <a16:creationId xmlns:a16="http://schemas.microsoft.com/office/drawing/2014/main" id="{4CAE94B2-6745-40CC-95FE-6616AB840610}"/>
                  </a:ext>
                </a:extLst>
              </p:cNvPr>
              <p:cNvSpPr/>
              <p:nvPr/>
            </p:nvSpPr>
            <p:spPr>
              <a:xfrm rot="-5400000">
                <a:off x="4012633" y="273618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70C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Google Shape;535;p56">
                <a:extLst>
                  <a:ext uri="{FF2B5EF4-FFF2-40B4-BE49-F238E27FC236}">
                    <a16:creationId xmlns:a16="http://schemas.microsoft.com/office/drawing/2014/main" id="{0BCB24A6-6A8A-46E5-B596-D0B9ED4EB8A4}"/>
                  </a:ext>
                </a:extLst>
              </p:cNvPr>
              <p:cNvSpPr/>
              <p:nvPr/>
            </p:nvSpPr>
            <p:spPr>
              <a:xfrm rot="-5400000">
                <a:off x="4105887" y="281688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70C0"/>
                  </a:solidFill>
                  <a:latin typeface="Arial Rounded MT Bold" panose="020F0704030504030204" pitchFamily="34" charset="0"/>
                </a:endParaRPr>
              </a:p>
            </p:txBody>
          </p:sp>
          <p:cxnSp>
            <p:nvCxnSpPr>
              <p:cNvPr id="24" name="Google Shape;536;p56">
                <a:extLst>
                  <a:ext uri="{FF2B5EF4-FFF2-40B4-BE49-F238E27FC236}">
                    <a16:creationId xmlns:a16="http://schemas.microsoft.com/office/drawing/2014/main" id="{AEFFAC4B-3E99-4CB3-8591-7E1188A3470E}"/>
                  </a:ext>
                </a:extLst>
              </p:cNvPr>
              <p:cNvCxnSpPr/>
              <p:nvPr/>
            </p:nvCxnSpPr>
            <p:spPr>
              <a:xfrm flipH="1">
                <a:off x="1666788" y="2914950"/>
                <a:ext cx="2409000" cy="305400"/>
              </a:xfrm>
              <a:prstGeom prst="bentConnector3">
                <a:avLst>
                  <a:gd name="adj1" fmla="val 100059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5" name="Google Shape;537;p56">
                <a:extLst>
                  <a:ext uri="{FF2B5EF4-FFF2-40B4-BE49-F238E27FC236}">
                    <a16:creationId xmlns:a16="http://schemas.microsoft.com/office/drawing/2014/main" id="{C93E088C-DE76-493A-9367-CA9CADD8531E}"/>
                  </a:ext>
                </a:extLst>
              </p:cNvPr>
              <p:cNvGrpSpPr/>
              <p:nvPr/>
            </p:nvGrpSpPr>
            <p:grpSpPr>
              <a:xfrm>
                <a:off x="4317638" y="2976566"/>
                <a:ext cx="327823" cy="328695"/>
                <a:chOff x="-1700225" y="2768875"/>
                <a:chExt cx="291450" cy="292225"/>
              </a:xfrm>
            </p:grpSpPr>
            <p:sp>
              <p:nvSpPr>
                <p:cNvPr id="26" name="Google Shape;538;p56">
                  <a:extLst>
                    <a:ext uri="{FF2B5EF4-FFF2-40B4-BE49-F238E27FC236}">
                      <a16:creationId xmlns:a16="http://schemas.microsoft.com/office/drawing/2014/main" id="{139DE775-F4DF-4B22-8F50-A9BA79FA912A}"/>
                    </a:ext>
                  </a:extLst>
                </p:cNvPr>
                <p:cNvSpPr/>
                <p:nvPr/>
              </p:nvSpPr>
              <p:spPr>
                <a:xfrm>
                  <a:off x="-1700225" y="2768875"/>
                  <a:ext cx="29145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9" extrusionOk="0">
                      <a:moveTo>
                        <a:pt x="10617" y="662"/>
                      </a:moveTo>
                      <a:cubicBezTo>
                        <a:pt x="10806" y="662"/>
                        <a:pt x="10964" y="820"/>
                        <a:pt x="10964" y="1009"/>
                      </a:cubicBezTo>
                      <a:lnTo>
                        <a:pt x="10964" y="2710"/>
                      </a:lnTo>
                      <a:lnTo>
                        <a:pt x="662" y="2710"/>
                      </a:lnTo>
                      <a:lnTo>
                        <a:pt x="662" y="1009"/>
                      </a:lnTo>
                      <a:cubicBezTo>
                        <a:pt x="662" y="820"/>
                        <a:pt x="819" y="662"/>
                        <a:pt x="1008" y="662"/>
                      </a:cubicBezTo>
                      <a:close/>
                      <a:moveTo>
                        <a:pt x="10933" y="3372"/>
                      </a:moveTo>
                      <a:lnTo>
                        <a:pt x="10933" y="9232"/>
                      </a:lnTo>
                      <a:cubicBezTo>
                        <a:pt x="10964" y="9484"/>
                        <a:pt x="10806" y="9610"/>
                        <a:pt x="10617" y="9610"/>
                      </a:cubicBezTo>
                      <a:lnTo>
                        <a:pt x="8916" y="9610"/>
                      </a:lnTo>
                      <a:lnTo>
                        <a:pt x="8570" y="9232"/>
                      </a:lnTo>
                      <a:cubicBezTo>
                        <a:pt x="8601" y="9169"/>
                        <a:pt x="8664" y="9043"/>
                        <a:pt x="8696" y="8917"/>
                      </a:cubicBezTo>
                      <a:lnTo>
                        <a:pt x="9200" y="8917"/>
                      </a:lnTo>
                      <a:cubicBezTo>
                        <a:pt x="9389" y="8917"/>
                        <a:pt x="9546" y="8759"/>
                        <a:pt x="9546" y="8570"/>
                      </a:cubicBezTo>
                      <a:lnTo>
                        <a:pt x="9546" y="7184"/>
                      </a:lnTo>
                      <a:cubicBezTo>
                        <a:pt x="9546" y="6995"/>
                        <a:pt x="9389" y="6837"/>
                        <a:pt x="9200" y="6837"/>
                      </a:cubicBezTo>
                      <a:lnTo>
                        <a:pt x="8696" y="6837"/>
                      </a:lnTo>
                      <a:cubicBezTo>
                        <a:pt x="8664" y="6711"/>
                        <a:pt x="8601" y="6648"/>
                        <a:pt x="8570" y="6522"/>
                      </a:cubicBezTo>
                      <a:lnTo>
                        <a:pt x="8916" y="6176"/>
                      </a:lnTo>
                      <a:cubicBezTo>
                        <a:pt x="9042" y="6050"/>
                        <a:pt x="9042" y="5798"/>
                        <a:pt x="8916" y="5703"/>
                      </a:cubicBezTo>
                      <a:lnTo>
                        <a:pt x="7940" y="4695"/>
                      </a:lnTo>
                      <a:cubicBezTo>
                        <a:pt x="7877" y="4648"/>
                        <a:pt x="7790" y="4624"/>
                        <a:pt x="7703" y="4624"/>
                      </a:cubicBezTo>
                      <a:cubicBezTo>
                        <a:pt x="7617" y="4624"/>
                        <a:pt x="7530" y="4648"/>
                        <a:pt x="7467" y="4695"/>
                      </a:cubicBezTo>
                      <a:lnTo>
                        <a:pt x="7120" y="5073"/>
                      </a:lnTo>
                      <a:cubicBezTo>
                        <a:pt x="7026" y="5041"/>
                        <a:pt x="6931" y="4978"/>
                        <a:pt x="6805" y="4947"/>
                      </a:cubicBezTo>
                      <a:lnTo>
                        <a:pt x="6805" y="4443"/>
                      </a:lnTo>
                      <a:cubicBezTo>
                        <a:pt x="6805" y="4222"/>
                        <a:pt x="6648" y="4065"/>
                        <a:pt x="6459" y="4065"/>
                      </a:cubicBezTo>
                      <a:lnTo>
                        <a:pt x="5073" y="4065"/>
                      </a:lnTo>
                      <a:cubicBezTo>
                        <a:pt x="4884" y="4065"/>
                        <a:pt x="4726" y="4222"/>
                        <a:pt x="4726" y="4443"/>
                      </a:cubicBezTo>
                      <a:lnTo>
                        <a:pt x="4726" y="4947"/>
                      </a:lnTo>
                      <a:cubicBezTo>
                        <a:pt x="4600" y="4978"/>
                        <a:pt x="4506" y="5010"/>
                        <a:pt x="4411" y="5073"/>
                      </a:cubicBezTo>
                      <a:lnTo>
                        <a:pt x="4033" y="4695"/>
                      </a:lnTo>
                      <a:cubicBezTo>
                        <a:pt x="3986" y="4648"/>
                        <a:pt x="3899" y="4624"/>
                        <a:pt x="3808" y="4624"/>
                      </a:cubicBezTo>
                      <a:cubicBezTo>
                        <a:pt x="3718" y="4624"/>
                        <a:pt x="3623" y="4648"/>
                        <a:pt x="3560" y="4695"/>
                      </a:cubicBezTo>
                      <a:lnTo>
                        <a:pt x="2584" y="5703"/>
                      </a:lnTo>
                      <a:cubicBezTo>
                        <a:pt x="2458" y="5829"/>
                        <a:pt x="2458" y="6050"/>
                        <a:pt x="2584" y="6176"/>
                      </a:cubicBezTo>
                      <a:lnTo>
                        <a:pt x="2930" y="6522"/>
                      </a:lnTo>
                      <a:cubicBezTo>
                        <a:pt x="2899" y="6585"/>
                        <a:pt x="2867" y="6711"/>
                        <a:pt x="2836" y="6837"/>
                      </a:cubicBezTo>
                      <a:lnTo>
                        <a:pt x="2300" y="6837"/>
                      </a:lnTo>
                      <a:cubicBezTo>
                        <a:pt x="2111" y="6837"/>
                        <a:pt x="1954" y="6995"/>
                        <a:pt x="1954" y="7184"/>
                      </a:cubicBezTo>
                      <a:lnTo>
                        <a:pt x="1954" y="8570"/>
                      </a:lnTo>
                      <a:cubicBezTo>
                        <a:pt x="1954" y="8759"/>
                        <a:pt x="2111" y="8917"/>
                        <a:pt x="2300" y="8917"/>
                      </a:cubicBezTo>
                      <a:lnTo>
                        <a:pt x="2836" y="8917"/>
                      </a:lnTo>
                      <a:cubicBezTo>
                        <a:pt x="2867" y="9043"/>
                        <a:pt x="2899" y="9137"/>
                        <a:pt x="2930" y="9232"/>
                      </a:cubicBezTo>
                      <a:lnTo>
                        <a:pt x="2584" y="9610"/>
                      </a:lnTo>
                      <a:lnTo>
                        <a:pt x="977" y="9610"/>
                      </a:lnTo>
                      <a:cubicBezTo>
                        <a:pt x="788" y="9610"/>
                        <a:pt x="630" y="9452"/>
                        <a:pt x="630" y="9232"/>
                      </a:cubicBezTo>
                      <a:lnTo>
                        <a:pt x="630" y="3372"/>
                      </a:lnTo>
                      <a:close/>
                      <a:moveTo>
                        <a:pt x="6112" y="4726"/>
                      </a:moveTo>
                      <a:lnTo>
                        <a:pt x="6112" y="5136"/>
                      </a:lnTo>
                      <a:cubicBezTo>
                        <a:pt x="6112" y="5294"/>
                        <a:pt x="6207" y="5420"/>
                        <a:pt x="6364" y="5451"/>
                      </a:cubicBezTo>
                      <a:cubicBezTo>
                        <a:pt x="6553" y="5514"/>
                        <a:pt x="6805" y="5609"/>
                        <a:pt x="6994" y="5735"/>
                      </a:cubicBezTo>
                      <a:cubicBezTo>
                        <a:pt x="7041" y="5769"/>
                        <a:pt x="7096" y="5783"/>
                        <a:pt x="7153" y="5783"/>
                      </a:cubicBezTo>
                      <a:cubicBezTo>
                        <a:pt x="7251" y="5783"/>
                        <a:pt x="7356" y="5743"/>
                        <a:pt x="7435" y="5703"/>
                      </a:cubicBezTo>
                      <a:lnTo>
                        <a:pt x="7751" y="5388"/>
                      </a:lnTo>
                      <a:lnTo>
                        <a:pt x="8223" y="5861"/>
                      </a:lnTo>
                      <a:lnTo>
                        <a:pt x="7908" y="6176"/>
                      </a:lnTo>
                      <a:cubicBezTo>
                        <a:pt x="7782" y="6302"/>
                        <a:pt x="7782" y="6459"/>
                        <a:pt x="7877" y="6617"/>
                      </a:cubicBezTo>
                      <a:cubicBezTo>
                        <a:pt x="7971" y="6806"/>
                        <a:pt x="8066" y="6995"/>
                        <a:pt x="8129" y="7247"/>
                      </a:cubicBezTo>
                      <a:cubicBezTo>
                        <a:pt x="8192" y="7404"/>
                        <a:pt x="8286" y="7499"/>
                        <a:pt x="8444" y="7499"/>
                      </a:cubicBezTo>
                      <a:lnTo>
                        <a:pt x="8885" y="7499"/>
                      </a:lnTo>
                      <a:lnTo>
                        <a:pt x="8885" y="8192"/>
                      </a:lnTo>
                      <a:lnTo>
                        <a:pt x="8444" y="8192"/>
                      </a:lnTo>
                      <a:cubicBezTo>
                        <a:pt x="8286" y="8192"/>
                        <a:pt x="8192" y="8286"/>
                        <a:pt x="8129" y="8444"/>
                      </a:cubicBezTo>
                      <a:cubicBezTo>
                        <a:pt x="8097" y="8665"/>
                        <a:pt x="7971" y="8885"/>
                        <a:pt x="7877" y="9074"/>
                      </a:cubicBezTo>
                      <a:cubicBezTo>
                        <a:pt x="7782" y="9200"/>
                        <a:pt x="7814" y="9389"/>
                        <a:pt x="7908" y="9515"/>
                      </a:cubicBezTo>
                      <a:lnTo>
                        <a:pt x="8223" y="9830"/>
                      </a:lnTo>
                      <a:lnTo>
                        <a:pt x="7751" y="10303"/>
                      </a:lnTo>
                      <a:lnTo>
                        <a:pt x="7435" y="9988"/>
                      </a:lnTo>
                      <a:cubicBezTo>
                        <a:pt x="7368" y="9920"/>
                        <a:pt x="7291" y="9889"/>
                        <a:pt x="7211" y="9889"/>
                      </a:cubicBezTo>
                      <a:cubicBezTo>
                        <a:pt x="7141" y="9889"/>
                        <a:pt x="7068" y="9912"/>
                        <a:pt x="6994" y="9956"/>
                      </a:cubicBezTo>
                      <a:cubicBezTo>
                        <a:pt x="6805" y="10082"/>
                        <a:pt x="6616" y="10145"/>
                        <a:pt x="6364" y="10208"/>
                      </a:cubicBezTo>
                      <a:cubicBezTo>
                        <a:pt x="6207" y="10271"/>
                        <a:pt x="6112" y="10366"/>
                        <a:pt x="6112" y="10555"/>
                      </a:cubicBezTo>
                      <a:lnTo>
                        <a:pt x="6112" y="10964"/>
                      </a:lnTo>
                      <a:lnTo>
                        <a:pt x="5419" y="10964"/>
                      </a:lnTo>
                      <a:lnTo>
                        <a:pt x="5419" y="10555"/>
                      </a:lnTo>
                      <a:cubicBezTo>
                        <a:pt x="5419" y="10366"/>
                        <a:pt x="5325" y="10271"/>
                        <a:pt x="5167" y="10208"/>
                      </a:cubicBezTo>
                      <a:cubicBezTo>
                        <a:pt x="4947" y="10177"/>
                        <a:pt x="4726" y="10051"/>
                        <a:pt x="4537" y="9956"/>
                      </a:cubicBezTo>
                      <a:cubicBezTo>
                        <a:pt x="4491" y="9921"/>
                        <a:pt x="4436" y="9908"/>
                        <a:pt x="4379" y="9908"/>
                      </a:cubicBezTo>
                      <a:cubicBezTo>
                        <a:pt x="4281" y="9908"/>
                        <a:pt x="4176" y="9948"/>
                        <a:pt x="4096" y="9988"/>
                      </a:cubicBezTo>
                      <a:lnTo>
                        <a:pt x="3781" y="10303"/>
                      </a:lnTo>
                      <a:lnTo>
                        <a:pt x="3308" y="9830"/>
                      </a:lnTo>
                      <a:lnTo>
                        <a:pt x="3623" y="9515"/>
                      </a:lnTo>
                      <a:cubicBezTo>
                        <a:pt x="3749" y="9389"/>
                        <a:pt x="3749" y="9232"/>
                        <a:pt x="3655" y="9074"/>
                      </a:cubicBezTo>
                      <a:cubicBezTo>
                        <a:pt x="3529" y="8885"/>
                        <a:pt x="3466" y="8696"/>
                        <a:pt x="3371" y="8444"/>
                      </a:cubicBezTo>
                      <a:cubicBezTo>
                        <a:pt x="3340" y="8286"/>
                        <a:pt x="3214" y="8192"/>
                        <a:pt x="3056" y="8192"/>
                      </a:cubicBezTo>
                      <a:lnTo>
                        <a:pt x="2647" y="8192"/>
                      </a:lnTo>
                      <a:lnTo>
                        <a:pt x="2647" y="7499"/>
                      </a:lnTo>
                      <a:lnTo>
                        <a:pt x="3056" y="7499"/>
                      </a:lnTo>
                      <a:cubicBezTo>
                        <a:pt x="3214" y="7499"/>
                        <a:pt x="3340" y="7404"/>
                        <a:pt x="3371" y="7247"/>
                      </a:cubicBezTo>
                      <a:cubicBezTo>
                        <a:pt x="3434" y="7026"/>
                        <a:pt x="3529" y="6806"/>
                        <a:pt x="3655" y="6617"/>
                      </a:cubicBezTo>
                      <a:cubicBezTo>
                        <a:pt x="3749" y="6491"/>
                        <a:pt x="3686" y="6302"/>
                        <a:pt x="3623" y="6176"/>
                      </a:cubicBezTo>
                      <a:lnTo>
                        <a:pt x="3308" y="5861"/>
                      </a:lnTo>
                      <a:lnTo>
                        <a:pt x="3781" y="5388"/>
                      </a:lnTo>
                      <a:lnTo>
                        <a:pt x="4096" y="5703"/>
                      </a:lnTo>
                      <a:cubicBezTo>
                        <a:pt x="4163" y="5771"/>
                        <a:pt x="4240" y="5802"/>
                        <a:pt x="4321" y="5802"/>
                      </a:cubicBezTo>
                      <a:cubicBezTo>
                        <a:pt x="4391" y="5802"/>
                        <a:pt x="4464" y="5778"/>
                        <a:pt x="4537" y="5735"/>
                      </a:cubicBezTo>
                      <a:cubicBezTo>
                        <a:pt x="4726" y="5609"/>
                        <a:pt x="4915" y="5546"/>
                        <a:pt x="5167" y="5451"/>
                      </a:cubicBezTo>
                      <a:cubicBezTo>
                        <a:pt x="5325" y="5420"/>
                        <a:pt x="5419" y="5294"/>
                        <a:pt x="5419" y="5136"/>
                      </a:cubicBezTo>
                      <a:lnTo>
                        <a:pt x="5419" y="4726"/>
                      </a:lnTo>
                      <a:close/>
                      <a:moveTo>
                        <a:pt x="1008" y="1"/>
                      </a:moveTo>
                      <a:cubicBezTo>
                        <a:pt x="473" y="1"/>
                        <a:pt x="0" y="473"/>
                        <a:pt x="0" y="1009"/>
                      </a:cubicBezTo>
                      <a:lnTo>
                        <a:pt x="0" y="9295"/>
                      </a:lnTo>
                      <a:cubicBezTo>
                        <a:pt x="0" y="9830"/>
                        <a:pt x="473" y="10303"/>
                        <a:pt x="1008" y="10303"/>
                      </a:cubicBezTo>
                      <a:lnTo>
                        <a:pt x="2867" y="10303"/>
                      </a:lnTo>
                      <a:lnTo>
                        <a:pt x="3623" y="11059"/>
                      </a:lnTo>
                      <a:cubicBezTo>
                        <a:pt x="3671" y="11122"/>
                        <a:pt x="3757" y="11153"/>
                        <a:pt x="3848" y="11153"/>
                      </a:cubicBezTo>
                      <a:cubicBezTo>
                        <a:pt x="3938" y="11153"/>
                        <a:pt x="4033" y="11122"/>
                        <a:pt x="4096" y="11059"/>
                      </a:cubicBezTo>
                      <a:lnTo>
                        <a:pt x="4442" y="10712"/>
                      </a:lnTo>
                      <a:cubicBezTo>
                        <a:pt x="4506" y="10744"/>
                        <a:pt x="4632" y="10775"/>
                        <a:pt x="4758" y="10807"/>
                      </a:cubicBezTo>
                      <a:lnTo>
                        <a:pt x="4758" y="11342"/>
                      </a:lnTo>
                      <a:cubicBezTo>
                        <a:pt x="4758" y="11531"/>
                        <a:pt x="4915" y="11689"/>
                        <a:pt x="5104" y="11689"/>
                      </a:cubicBezTo>
                      <a:lnTo>
                        <a:pt x="6490" y="11689"/>
                      </a:lnTo>
                      <a:cubicBezTo>
                        <a:pt x="6679" y="11689"/>
                        <a:pt x="6837" y="11531"/>
                        <a:pt x="6837" y="11342"/>
                      </a:cubicBezTo>
                      <a:lnTo>
                        <a:pt x="6837" y="10807"/>
                      </a:lnTo>
                      <a:cubicBezTo>
                        <a:pt x="6963" y="10775"/>
                        <a:pt x="7026" y="10744"/>
                        <a:pt x="7152" y="10712"/>
                      </a:cubicBezTo>
                      <a:lnTo>
                        <a:pt x="7498" y="11059"/>
                      </a:lnTo>
                      <a:cubicBezTo>
                        <a:pt x="7561" y="11122"/>
                        <a:pt x="7656" y="11153"/>
                        <a:pt x="7747" y="11153"/>
                      </a:cubicBezTo>
                      <a:cubicBezTo>
                        <a:pt x="7837" y="11153"/>
                        <a:pt x="7924" y="11122"/>
                        <a:pt x="7971" y="11059"/>
                      </a:cubicBezTo>
                      <a:lnTo>
                        <a:pt x="8727" y="10303"/>
                      </a:lnTo>
                      <a:lnTo>
                        <a:pt x="10617" y="10303"/>
                      </a:lnTo>
                      <a:cubicBezTo>
                        <a:pt x="11185" y="10303"/>
                        <a:pt x="11657" y="9830"/>
                        <a:pt x="11657" y="9295"/>
                      </a:cubicBezTo>
                      <a:lnTo>
                        <a:pt x="11657" y="1009"/>
                      </a:lnTo>
                      <a:cubicBezTo>
                        <a:pt x="11657" y="473"/>
                        <a:pt x="11216" y="1"/>
                        <a:pt x="106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28" name="Google Shape;539;p56">
                  <a:extLst>
                    <a:ext uri="{FF2B5EF4-FFF2-40B4-BE49-F238E27FC236}">
                      <a16:creationId xmlns:a16="http://schemas.microsoft.com/office/drawing/2014/main" id="{C4034E55-281C-4602-B02A-9D909D9B8239}"/>
                    </a:ext>
                  </a:extLst>
                </p:cNvPr>
                <p:cNvSpPr/>
                <p:nvPr/>
              </p:nvSpPr>
              <p:spPr>
                <a:xfrm>
                  <a:off x="-1667150" y="2801950"/>
                  <a:ext cx="181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726"/>
                        <a:pt x="347" y="726"/>
                      </a:cubicBezTo>
                      <a:cubicBezTo>
                        <a:pt x="568" y="726"/>
                        <a:pt x="725" y="536"/>
                        <a:pt x="725" y="347"/>
                      </a:cubicBezTo>
                      <a:cubicBezTo>
                        <a:pt x="725" y="158"/>
                        <a:pt x="568" y="1"/>
                        <a:pt x="3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29" name="Google Shape;540;p56">
                  <a:extLst>
                    <a:ext uri="{FF2B5EF4-FFF2-40B4-BE49-F238E27FC236}">
                      <a16:creationId xmlns:a16="http://schemas.microsoft.com/office/drawing/2014/main" id="{7B8C1764-AAB6-423F-8E11-5C469B8D8EB4}"/>
                    </a:ext>
                  </a:extLst>
                </p:cNvPr>
                <p:cNvSpPr/>
                <p:nvPr/>
              </p:nvSpPr>
              <p:spPr>
                <a:xfrm>
                  <a:off x="-1632500" y="2801950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cubicBezTo>
                        <a:pt x="536" y="726"/>
                        <a:pt x="694" y="568"/>
                        <a:pt x="694" y="347"/>
                      </a:cubicBez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0" name="Google Shape;541;p56">
                  <a:extLst>
                    <a:ext uri="{FF2B5EF4-FFF2-40B4-BE49-F238E27FC236}">
                      <a16:creationId xmlns:a16="http://schemas.microsoft.com/office/drawing/2014/main" id="{714E7FB6-E088-42DD-BEF5-A053203980F6}"/>
                    </a:ext>
                  </a:extLst>
                </p:cNvPr>
                <p:cNvSpPr/>
                <p:nvPr/>
              </p:nvSpPr>
              <p:spPr>
                <a:xfrm>
                  <a:off x="-1597850" y="2801950"/>
                  <a:ext cx="173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cubicBezTo>
                        <a:pt x="537" y="726"/>
                        <a:pt x="694" y="568"/>
                        <a:pt x="694" y="347"/>
                      </a:cubicBezTo>
                      <a:cubicBezTo>
                        <a:pt x="694" y="158"/>
                        <a:pt x="537" y="1"/>
                        <a:pt x="3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1" name="Google Shape;542;p56">
                  <a:extLst>
                    <a:ext uri="{FF2B5EF4-FFF2-40B4-BE49-F238E27FC236}">
                      <a16:creationId xmlns:a16="http://schemas.microsoft.com/office/drawing/2014/main" id="{EF21931C-FF91-4C45-9393-2E7258450567}"/>
                    </a:ext>
                  </a:extLst>
                </p:cNvPr>
                <p:cNvSpPr/>
                <p:nvPr/>
              </p:nvSpPr>
              <p:spPr>
                <a:xfrm>
                  <a:off x="-1564750" y="2801950"/>
                  <a:ext cx="1205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32" y="568"/>
                        <a:pt x="189" y="726"/>
                        <a:pt x="347" y="726"/>
                      </a:cubicBezTo>
                      <a:lnTo>
                        <a:pt x="4442" y="726"/>
                      </a:lnTo>
                      <a:cubicBezTo>
                        <a:pt x="4663" y="726"/>
                        <a:pt x="4820" y="568"/>
                        <a:pt x="4820" y="347"/>
                      </a:cubicBezTo>
                      <a:cubicBezTo>
                        <a:pt x="4820" y="158"/>
                        <a:pt x="4663" y="1"/>
                        <a:pt x="4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2" name="Google Shape;543;p56">
                  <a:extLst>
                    <a:ext uri="{FF2B5EF4-FFF2-40B4-BE49-F238E27FC236}">
                      <a16:creationId xmlns:a16="http://schemas.microsoft.com/office/drawing/2014/main" id="{EF57ABFD-DE89-4E23-8B19-1389642CFC57}"/>
                    </a:ext>
                  </a:extLst>
                </p:cNvPr>
                <p:cNvSpPr/>
                <p:nvPr/>
              </p:nvSpPr>
              <p:spPr>
                <a:xfrm>
                  <a:off x="-1597850" y="2924050"/>
                  <a:ext cx="85100" cy="8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3403" extrusionOk="0">
                      <a:moveTo>
                        <a:pt x="1671" y="662"/>
                      </a:moveTo>
                      <a:cubicBezTo>
                        <a:pt x="2238" y="662"/>
                        <a:pt x="2710" y="1134"/>
                        <a:pt x="2710" y="1701"/>
                      </a:cubicBezTo>
                      <a:cubicBezTo>
                        <a:pt x="2710" y="2237"/>
                        <a:pt x="2269" y="2710"/>
                        <a:pt x="1671" y="2710"/>
                      </a:cubicBezTo>
                      <a:cubicBezTo>
                        <a:pt x="1135" y="2710"/>
                        <a:pt x="663" y="2237"/>
                        <a:pt x="663" y="1701"/>
                      </a:cubicBezTo>
                      <a:cubicBezTo>
                        <a:pt x="663" y="1134"/>
                        <a:pt x="1135" y="662"/>
                        <a:pt x="1671" y="662"/>
                      </a:cubicBezTo>
                      <a:close/>
                      <a:moveTo>
                        <a:pt x="1671" y="0"/>
                      </a:moveTo>
                      <a:cubicBezTo>
                        <a:pt x="726" y="0"/>
                        <a:pt x="1" y="756"/>
                        <a:pt x="1" y="1701"/>
                      </a:cubicBezTo>
                      <a:cubicBezTo>
                        <a:pt x="1" y="2647"/>
                        <a:pt x="726" y="3403"/>
                        <a:pt x="1671" y="3403"/>
                      </a:cubicBezTo>
                      <a:cubicBezTo>
                        <a:pt x="2616" y="3403"/>
                        <a:pt x="3372" y="2647"/>
                        <a:pt x="3372" y="1701"/>
                      </a:cubicBezTo>
                      <a:cubicBezTo>
                        <a:pt x="3403" y="756"/>
                        <a:pt x="2616" y="0"/>
                        <a:pt x="16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</p:grp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F83BD6EE-7034-4EA5-933D-0614E8D91638}"/>
              </a:ext>
            </a:extLst>
          </p:cNvPr>
          <p:cNvGrpSpPr/>
          <p:nvPr/>
        </p:nvGrpSpPr>
        <p:grpSpPr>
          <a:xfrm>
            <a:off x="5969063" y="1042106"/>
            <a:ext cx="4542491" cy="1699524"/>
            <a:chOff x="4108796" y="1342627"/>
            <a:chExt cx="3690163" cy="1258271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8C9EBD7D-AC15-433A-A3C3-EE38DA40C4F7}"/>
                </a:ext>
              </a:extLst>
            </p:cNvPr>
            <p:cNvGrpSpPr/>
            <p:nvPr/>
          </p:nvGrpSpPr>
          <p:grpSpPr>
            <a:xfrm>
              <a:off x="4108796" y="1342627"/>
              <a:ext cx="3690163" cy="1258271"/>
              <a:chOff x="4108796" y="925830"/>
              <a:chExt cx="3690163" cy="1258271"/>
            </a:xfrm>
          </p:grpSpPr>
          <p:sp>
            <p:nvSpPr>
              <p:cNvPr id="36" name="Google Shape;522;p56">
                <a:extLst>
                  <a:ext uri="{FF2B5EF4-FFF2-40B4-BE49-F238E27FC236}">
                    <a16:creationId xmlns:a16="http://schemas.microsoft.com/office/drawing/2014/main" id="{93F106D9-A055-47F5-B1DE-D80EABFA6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0681" y="1310156"/>
                <a:ext cx="1956600" cy="51270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 Condensed Light"/>
                  <a:buChar char="●"/>
                  <a:defRPr sz="18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FFFFFF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Arial Rounded MT Bold" panose="020F0704030504030204" pitchFamily="34" charset="0"/>
                  </a:rPr>
                  <a:t>Orientação</a:t>
                </a:r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endParaRPr>
              </a:p>
              <a:p>
                <a:pPr marL="0" indent="0" algn="r">
                  <a:lnSpc>
                    <a:spcPct val="100000"/>
                  </a:lnSpc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Arial Rounded MT Bold" panose="020F0704030504030204" pitchFamily="34" charset="0"/>
                  </a:rPr>
                  <a:t>Currículo</a:t>
                </a: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endParaRPr>
              </a:p>
              <a:p>
                <a:pPr marL="0" indent="0" algn="r">
                  <a:lnSpc>
                    <a:spcPct val="100000"/>
                  </a:lnSpc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2400" dirty="0">
                  <a:solidFill>
                    <a:srgbClr val="0070C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7" name="Google Shape;526;p56">
                <a:extLst>
                  <a:ext uri="{FF2B5EF4-FFF2-40B4-BE49-F238E27FC236}">
                    <a16:creationId xmlns:a16="http://schemas.microsoft.com/office/drawing/2014/main" id="{0298742A-5394-4616-93EE-E51167F2AF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1290" y="925830"/>
                <a:ext cx="2097669" cy="31170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Squada One"/>
                  <a:buNone/>
                  <a:defRPr sz="2800" b="0" i="0" u="none" strike="noStrike" cap="none">
                    <a:solidFill>
                      <a:srgbClr val="FFFFFF"/>
                    </a:solidFill>
                    <a:latin typeface="Squada One"/>
                    <a:ea typeface="Squada One"/>
                    <a:cs typeface="Squada One"/>
                    <a:sym typeface="Squad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9pPr>
              </a:lstStyle>
              <a:p>
                <a:pPr algn="r"/>
                <a:r>
                  <a:rPr lang="pt-BR" sz="2400" spc="300" dirty="0">
                    <a:solidFill>
                      <a:schemeClr val="bg1">
                        <a:lumMod val="65000"/>
                      </a:schemeClr>
                    </a:solidFill>
                    <a:latin typeface="Arial Rounded MT Bold" panose="020F0704030504030204" pitchFamily="34" charset="0"/>
                  </a:rPr>
                  <a:t>FORMAÇÃO</a:t>
                </a:r>
              </a:p>
            </p:txBody>
          </p:sp>
          <p:grpSp>
            <p:nvGrpSpPr>
              <p:cNvPr id="38" name="Google Shape;544;p56">
                <a:extLst>
                  <a:ext uri="{FF2B5EF4-FFF2-40B4-BE49-F238E27FC236}">
                    <a16:creationId xmlns:a16="http://schemas.microsoft.com/office/drawing/2014/main" id="{56EB7229-38A1-435D-9389-0A932885D89F}"/>
                  </a:ext>
                </a:extLst>
              </p:cNvPr>
              <p:cNvGrpSpPr/>
              <p:nvPr/>
            </p:nvGrpSpPr>
            <p:grpSpPr>
              <a:xfrm>
                <a:off x="4108796" y="1080569"/>
                <a:ext cx="3547089" cy="1103532"/>
                <a:chOff x="3629547" y="1912884"/>
                <a:chExt cx="3014438" cy="937819"/>
              </a:xfrm>
            </p:grpSpPr>
            <p:sp>
              <p:nvSpPr>
                <p:cNvPr id="39" name="Google Shape;545;p56">
                  <a:extLst>
                    <a:ext uri="{FF2B5EF4-FFF2-40B4-BE49-F238E27FC236}">
                      <a16:creationId xmlns:a16="http://schemas.microsoft.com/office/drawing/2014/main" id="{ADC7C690-2C83-43E9-A551-BF8FF2E97589}"/>
                    </a:ext>
                  </a:extLst>
                </p:cNvPr>
                <p:cNvSpPr/>
                <p:nvPr/>
              </p:nvSpPr>
              <p:spPr>
                <a:xfrm rot="-5400000">
                  <a:off x="3566405" y="1976026"/>
                  <a:ext cx="937819" cy="81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40" name="Google Shape;546;p56">
                  <a:extLst>
                    <a:ext uri="{FF2B5EF4-FFF2-40B4-BE49-F238E27FC236}">
                      <a16:creationId xmlns:a16="http://schemas.microsoft.com/office/drawing/2014/main" id="{44364D83-791A-45C2-8871-ADF51A830445}"/>
                    </a:ext>
                  </a:extLst>
                </p:cNvPr>
                <p:cNvSpPr/>
                <p:nvPr/>
              </p:nvSpPr>
              <p:spPr>
                <a:xfrm rot="-5400000">
                  <a:off x="3659659" y="2056725"/>
                  <a:ext cx="751318" cy="65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9215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cxnSp>
              <p:nvCxnSpPr>
                <p:cNvPr id="41" name="Google Shape;547;p56">
                  <a:extLst>
                    <a:ext uri="{FF2B5EF4-FFF2-40B4-BE49-F238E27FC236}">
                      <a16:creationId xmlns:a16="http://schemas.microsoft.com/office/drawing/2014/main" id="{3AA5C86E-0550-46C1-85D5-50749531DE7D}"/>
                    </a:ext>
                  </a:extLst>
                </p:cNvPr>
                <p:cNvCxnSpPr/>
                <p:nvPr/>
              </p:nvCxnSpPr>
              <p:spPr>
                <a:xfrm>
                  <a:off x="4441085" y="2146375"/>
                  <a:ext cx="2202900" cy="298500"/>
                </a:xfrm>
                <a:prstGeom prst="bentConnector3">
                  <a:avLst>
                    <a:gd name="adj1" fmla="val 100054"/>
                  </a:avLst>
                </a:prstGeom>
                <a:noFill/>
                <a:ln w="28575" cap="flat" cmpd="sng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5" name="Google Shape;771;p62">
              <a:extLst>
                <a:ext uri="{FF2B5EF4-FFF2-40B4-BE49-F238E27FC236}">
                  <a16:creationId xmlns:a16="http://schemas.microsoft.com/office/drawing/2014/main" id="{2A22D5C4-2644-4B5F-B665-AA4940085D6E}"/>
                </a:ext>
              </a:extLst>
            </p:cNvPr>
            <p:cNvSpPr/>
            <p:nvPr/>
          </p:nvSpPr>
          <p:spPr>
            <a:xfrm>
              <a:off x="4397004" y="1796564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11689" h="11758" extrusionOk="0">
                  <a:moveTo>
                    <a:pt x="8538" y="2747"/>
                  </a:moveTo>
                  <a:cubicBezTo>
                    <a:pt x="8727" y="2747"/>
                    <a:pt x="8853" y="2905"/>
                    <a:pt x="8853" y="3094"/>
                  </a:cubicBezTo>
                  <a:cubicBezTo>
                    <a:pt x="8885" y="3251"/>
                    <a:pt x="8727" y="3409"/>
                    <a:pt x="8538" y="3409"/>
                  </a:cubicBezTo>
                  <a:cubicBezTo>
                    <a:pt x="8444" y="3409"/>
                    <a:pt x="8381" y="3377"/>
                    <a:pt x="8286" y="3346"/>
                  </a:cubicBezTo>
                  <a:lnTo>
                    <a:pt x="8538" y="2747"/>
                  </a:lnTo>
                  <a:close/>
                  <a:moveTo>
                    <a:pt x="3277" y="1581"/>
                  </a:moveTo>
                  <a:cubicBezTo>
                    <a:pt x="3844" y="1581"/>
                    <a:pt x="4316" y="2023"/>
                    <a:pt x="4316" y="2590"/>
                  </a:cubicBezTo>
                  <a:cubicBezTo>
                    <a:pt x="4316" y="3157"/>
                    <a:pt x="3844" y="3598"/>
                    <a:pt x="3277" y="3598"/>
                  </a:cubicBezTo>
                  <a:cubicBezTo>
                    <a:pt x="2741" y="3598"/>
                    <a:pt x="2269" y="3157"/>
                    <a:pt x="2269" y="2590"/>
                  </a:cubicBezTo>
                  <a:cubicBezTo>
                    <a:pt x="2269" y="1991"/>
                    <a:pt x="2741" y="1581"/>
                    <a:pt x="3277" y="1581"/>
                  </a:cubicBezTo>
                  <a:close/>
                  <a:moveTo>
                    <a:pt x="9231" y="5457"/>
                  </a:moveTo>
                  <a:cubicBezTo>
                    <a:pt x="9672" y="5457"/>
                    <a:pt x="10050" y="5740"/>
                    <a:pt x="10208" y="6150"/>
                  </a:cubicBezTo>
                  <a:lnTo>
                    <a:pt x="8286" y="6150"/>
                  </a:lnTo>
                  <a:cubicBezTo>
                    <a:pt x="8412" y="5772"/>
                    <a:pt x="8759" y="5457"/>
                    <a:pt x="9231" y="5457"/>
                  </a:cubicBezTo>
                  <a:close/>
                  <a:moveTo>
                    <a:pt x="10932" y="6843"/>
                  </a:moveTo>
                  <a:lnTo>
                    <a:pt x="10932" y="7504"/>
                  </a:lnTo>
                  <a:lnTo>
                    <a:pt x="5262" y="7504"/>
                  </a:lnTo>
                  <a:lnTo>
                    <a:pt x="5262" y="6843"/>
                  </a:lnTo>
                  <a:close/>
                  <a:moveTo>
                    <a:pt x="3403" y="4291"/>
                  </a:moveTo>
                  <a:cubicBezTo>
                    <a:pt x="4064" y="4322"/>
                    <a:pt x="4631" y="4921"/>
                    <a:pt x="4631" y="5583"/>
                  </a:cubicBezTo>
                  <a:lnTo>
                    <a:pt x="4631" y="7725"/>
                  </a:lnTo>
                  <a:cubicBezTo>
                    <a:pt x="4348" y="7567"/>
                    <a:pt x="4033" y="7441"/>
                    <a:pt x="3686" y="7441"/>
                  </a:cubicBezTo>
                  <a:lnTo>
                    <a:pt x="3340" y="7441"/>
                  </a:lnTo>
                  <a:lnTo>
                    <a:pt x="3340" y="6402"/>
                  </a:lnTo>
                  <a:cubicBezTo>
                    <a:pt x="3340" y="6213"/>
                    <a:pt x="3182" y="6055"/>
                    <a:pt x="2962" y="6055"/>
                  </a:cubicBezTo>
                  <a:cubicBezTo>
                    <a:pt x="2773" y="6055"/>
                    <a:pt x="2615" y="6213"/>
                    <a:pt x="2615" y="6402"/>
                  </a:cubicBezTo>
                  <a:lnTo>
                    <a:pt x="2615" y="7788"/>
                  </a:lnTo>
                  <a:cubicBezTo>
                    <a:pt x="2615" y="7977"/>
                    <a:pt x="2773" y="8134"/>
                    <a:pt x="2962" y="8134"/>
                  </a:cubicBezTo>
                  <a:lnTo>
                    <a:pt x="3655" y="8134"/>
                  </a:lnTo>
                  <a:cubicBezTo>
                    <a:pt x="4064" y="8134"/>
                    <a:pt x="4474" y="8418"/>
                    <a:pt x="4600" y="8828"/>
                  </a:cubicBezTo>
                  <a:lnTo>
                    <a:pt x="1985" y="8828"/>
                  </a:lnTo>
                  <a:lnTo>
                    <a:pt x="1985" y="5583"/>
                  </a:lnTo>
                  <a:lnTo>
                    <a:pt x="2080" y="5583"/>
                  </a:lnTo>
                  <a:cubicBezTo>
                    <a:pt x="2080" y="5236"/>
                    <a:pt x="2237" y="4858"/>
                    <a:pt x="2458" y="4637"/>
                  </a:cubicBezTo>
                  <a:cubicBezTo>
                    <a:pt x="2741" y="4385"/>
                    <a:pt x="3056" y="4291"/>
                    <a:pt x="3403" y="4291"/>
                  </a:cubicBezTo>
                  <a:close/>
                  <a:moveTo>
                    <a:pt x="1040" y="4795"/>
                  </a:moveTo>
                  <a:cubicBezTo>
                    <a:pt x="1229" y="4795"/>
                    <a:pt x="1418" y="4952"/>
                    <a:pt x="1418" y="5141"/>
                  </a:cubicBezTo>
                  <a:lnTo>
                    <a:pt x="1418" y="9174"/>
                  </a:lnTo>
                  <a:lnTo>
                    <a:pt x="1418" y="9300"/>
                  </a:lnTo>
                  <a:cubicBezTo>
                    <a:pt x="1449" y="9458"/>
                    <a:pt x="1575" y="9521"/>
                    <a:pt x="1733" y="9521"/>
                  </a:cubicBezTo>
                  <a:lnTo>
                    <a:pt x="5860" y="9521"/>
                  </a:lnTo>
                  <a:cubicBezTo>
                    <a:pt x="6049" y="9521"/>
                    <a:pt x="6175" y="9678"/>
                    <a:pt x="6175" y="9836"/>
                  </a:cubicBezTo>
                  <a:lnTo>
                    <a:pt x="6175" y="10938"/>
                  </a:lnTo>
                  <a:lnTo>
                    <a:pt x="693" y="10938"/>
                  </a:lnTo>
                  <a:lnTo>
                    <a:pt x="693" y="5141"/>
                  </a:lnTo>
                  <a:cubicBezTo>
                    <a:pt x="693" y="4952"/>
                    <a:pt x="851" y="4795"/>
                    <a:pt x="1040" y="4795"/>
                  </a:cubicBezTo>
                  <a:close/>
                  <a:moveTo>
                    <a:pt x="7656" y="8197"/>
                  </a:moveTo>
                  <a:cubicBezTo>
                    <a:pt x="7971" y="8260"/>
                    <a:pt x="8254" y="8576"/>
                    <a:pt x="8254" y="8922"/>
                  </a:cubicBezTo>
                  <a:lnTo>
                    <a:pt x="8254" y="10938"/>
                  </a:lnTo>
                  <a:lnTo>
                    <a:pt x="6868" y="10938"/>
                  </a:lnTo>
                  <a:lnTo>
                    <a:pt x="6868" y="9836"/>
                  </a:lnTo>
                  <a:cubicBezTo>
                    <a:pt x="6868" y="9269"/>
                    <a:pt x="6396" y="8796"/>
                    <a:pt x="5860" y="8796"/>
                  </a:cubicBezTo>
                  <a:lnTo>
                    <a:pt x="5388" y="8796"/>
                  </a:lnTo>
                  <a:cubicBezTo>
                    <a:pt x="5356" y="8576"/>
                    <a:pt x="5230" y="8386"/>
                    <a:pt x="5104" y="8197"/>
                  </a:cubicBezTo>
                  <a:close/>
                  <a:moveTo>
                    <a:pt x="9185" y="1"/>
                  </a:moveTo>
                  <a:cubicBezTo>
                    <a:pt x="9049" y="1"/>
                    <a:pt x="8908" y="88"/>
                    <a:pt x="8885" y="227"/>
                  </a:cubicBezTo>
                  <a:lnTo>
                    <a:pt x="6837" y="5078"/>
                  </a:lnTo>
                  <a:cubicBezTo>
                    <a:pt x="6774" y="5236"/>
                    <a:pt x="6837" y="5457"/>
                    <a:pt x="7026" y="5520"/>
                  </a:cubicBezTo>
                  <a:cubicBezTo>
                    <a:pt x="7089" y="5520"/>
                    <a:pt x="7120" y="5551"/>
                    <a:pt x="7152" y="5551"/>
                  </a:cubicBezTo>
                  <a:cubicBezTo>
                    <a:pt x="7278" y="5551"/>
                    <a:pt x="7435" y="5457"/>
                    <a:pt x="7467" y="5362"/>
                  </a:cubicBezTo>
                  <a:lnTo>
                    <a:pt x="8034" y="4039"/>
                  </a:lnTo>
                  <a:cubicBezTo>
                    <a:pt x="8191" y="4133"/>
                    <a:pt x="8349" y="4165"/>
                    <a:pt x="8538" y="4165"/>
                  </a:cubicBezTo>
                  <a:cubicBezTo>
                    <a:pt x="8664" y="4165"/>
                    <a:pt x="8759" y="4133"/>
                    <a:pt x="8885" y="4133"/>
                  </a:cubicBezTo>
                  <a:lnTo>
                    <a:pt x="8885" y="4921"/>
                  </a:lnTo>
                  <a:cubicBezTo>
                    <a:pt x="8223" y="5047"/>
                    <a:pt x="7719" y="5583"/>
                    <a:pt x="7561" y="6244"/>
                  </a:cubicBezTo>
                  <a:lnTo>
                    <a:pt x="5293" y="6244"/>
                  </a:lnTo>
                  <a:lnTo>
                    <a:pt x="5293" y="5709"/>
                  </a:lnTo>
                  <a:cubicBezTo>
                    <a:pt x="5293" y="4984"/>
                    <a:pt x="4915" y="4354"/>
                    <a:pt x="4348" y="4007"/>
                  </a:cubicBezTo>
                  <a:cubicBezTo>
                    <a:pt x="4757" y="3692"/>
                    <a:pt x="4978" y="3220"/>
                    <a:pt x="4978" y="2653"/>
                  </a:cubicBezTo>
                  <a:cubicBezTo>
                    <a:pt x="4978" y="1707"/>
                    <a:pt x="4253" y="983"/>
                    <a:pt x="3308" y="983"/>
                  </a:cubicBezTo>
                  <a:cubicBezTo>
                    <a:pt x="2363" y="983"/>
                    <a:pt x="1607" y="1707"/>
                    <a:pt x="1607" y="2653"/>
                  </a:cubicBezTo>
                  <a:cubicBezTo>
                    <a:pt x="1607" y="3220"/>
                    <a:pt x="1890" y="3724"/>
                    <a:pt x="2269" y="4039"/>
                  </a:cubicBezTo>
                  <a:cubicBezTo>
                    <a:pt x="2143" y="4133"/>
                    <a:pt x="2080" y="4196"/>
                    <a:pt x="1985" y="4291"/>
                  </a:cubicBezTo>
                  <a:cubicBezTo>
                    <a:pt x="1922" y="4354"/>
                    <a:pt x="1827" y="4448"/>
                    <a:pt x="1764" y="4543"/>
                  </a:cubicBezTo>
                  <a:cubicBezTo>
                    <a:pt x="1575" y="4354"/>
                    <a:pt x="1323" y="4228"/>
                    <a:pt x="1008" y="4228"/>
                  </a:cubicBezTo>
                  <a:cubicBezTo>
                    <a:pt x="473" y="4228"/>
                    <a:pt x="0" y="4700"/>
                    <a:pt x="0" y="5268"/>
                  </a:cubicBezTo>
                  <a:lnTo>
                    <a:pt x="0" y="11411"/>
                  </a:lnTo>
                  <a:cubicBezTo>
                    <a:pt x="0" y="11600"/>
                    <a:pt x="158" y="11758"/>
                    <a:pt x="347" y="11758"/>
                  </a:cubicBezTo>
                  <a:lnTo>
                    <a:pt x="8570" y="11758"/>
                  </a:lnTo>
                  <a:cubicBezTo>
                    <a:pt x="8759" y="11758"/>
                    <a:pt x="8916" y="11600"/>
                    <a:pt x="8916" y="11411"/>
                  </a:cubicBezTo>
                  <a:lnTo>
                    <a:pt x="8916" y="9048"/>
                  </a:lnTo>
                  <a:cubicBezTo>
                    <a:pt x="8916" y="8765"/>
                    <a:pt x="8853" y="8544"/>
                    <a:pt x="8727" y="8292"/>
                  </a:cubicBezTo>
                  <a:lnTo>
                    <a:pt x="11342" y="8292"/>
                  </a:lnTo>
                  <a:cubicBezTo>
                    <a:pt x="11531" y="8292"/>
                    <a:pt x="11689" y="8134"/>
                    <a:pt x="11689" y="7945"/>
                  </a:cubicBezTo>
                  <a:lnTo>
                    <a:pt x="11689" y="6559"/>
                  </a:lnTo>
                  <a:cubicBezTo>
                    <a:pt x="11689" y="6339"/>
                    <a:pt x="11531" y="6181"/>
                    <a:pt x="11310" y="6181"/>
                  </a:cubicBezTo>
                  <a:lnTo>
                    <a:pt x="10901" y="6181"/>
                  </a:lnTo>
                  <a:cubicBezTo>
                    <a:pt x="10775" y="5520"/>
                    <a:pt x="10239" y="4984"/>
                    <a:pt x="9546" y="4826"/>
                  </a:cubicBezTo>
                  <a:lnTo>
                    <a:pt x="9546" y="3094"/>
                  </a:lnTo>
                  <a:cubicBezTo>
                    <a:pt x="9546" y="2621"/>
                    <a:pt x="9231" y="2243"/>
                    <a:pt x="8790" y="2117"/>
                  </a:cubicBezTo>
                  <a:lnTo>
                    <a:pt x="9515" y="447"/>
                  </a:lnTo>
                  <a:cubicBezTo>
                    <a:pt x="9578" y="290"/>
                    <a:pt x="9515" y="69"/>
                    <a:pt x="9326" y="38"/>
                  </a:cubicBezTo>
                  <a:cubicBezTo>
                    <a:pt x="9283" y="12"/>
                    <a:pt x="9234" y="1"/>
                    <a:pt x="9185" y="1"/>
                  </a:cubicBez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70C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1C1E82EF-490C-4331-BC17-7AEA9F3031E3}"/>
              </a:ext>
            </a:extLst>
          </p:cNvPr>
          <p:cNvGrpSpPr/>
          <p:nvPr/>
        </p:nvGrpSpPr>
        <p:grpSpPr>
          <a:xfrm>
            <a:off x="5978892" y="3639423"/>
            <a:ext cx="4499488" cy="1699179"/>
            <a:chOff x="4116781" y="3129402"/>
            <a:chExt cx="3655229" cy="1258016"/>
          </a:xfrm>
        </p:grpSpPr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4B5FB890-E0EC-494D-9FE2-E7ABDC8B8A21}"/>
                </a:ext>
              </a:extLst>
            </p:cNvPr>
            <p:cNvGrpSpPr/>
            <p:nvPr/>
          </p:nvGrpSpPr>
          <p:grpSpPr>
            <a:xfrm>
              <a:off x="4116781" y="3129402"/>
              <a:ext cx="3655229" cy="1258016"/>
              <a:chOff x="4116781" y="2712605"/>
              <a:chExt cx="3655229" cy="1258016"/>
            </a:xfrm>
          </p:grpSpPr>
          <p:sp>
            <p:nvSpPr>
              <p:cNvPr id="45" name="Google Shape;523;p56">
                <a:extLst>
                  <a:ext uri="{FF2B5EF4-FFF2-40B4-BE49-F238E27FC236}">
                    <a16:creationId xmlns:a16="http://schemas.microsoft.com/office/drawing/2014/main" id="{B095D6FF-3CD8-4E8D-B899-2D82C6A33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4667" y="3095340"/>
                <a:ext cx="2207514" cy="51270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 Condensed Light"/>
                  <a:buChar char="●"/>
                  <a:defRPr sz="18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FFFFFF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FFFFFF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Arial Rounded MT Bold" panose="020F0704030504030204" pitchFamily="34" charset="0"/>
                  </a:rPr>
                  <a:t>Empreendedor</a:t>
                </a:r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endParaRPr>
              </a:p>
              <a:p>
                <a:pPr marL="0" indent="0" algn="r">
                  <a:lnSpc>
                    <a:spcPct val="100000"/>
                  </a:lnSpc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rial Rounded MT Bold" panose="020F0704030504030204" pitchFamily="34" charset="0"/>
                  </a:rPr>
                  <a:t>Mercado</a:t>
                </a:r>
              </a:p>
            </p:txBody>
          </p:sp>
          <p:sp>
            <p:nvSpPr>
              <p:cNvPr id="46" name="Google Shape;527;p56">
                <a:extLst>
                  <a:ext uri="{FF2B5EF4-FFF2-40B4-BE49-F238E27FC236}">
                    <a16:creationId xmlns:a16="http://schemas.microsoft.com/office/drawing/2014/main" id="{CCD2D454-06A2-4080-95E0-DDC959E52E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9663" y="2712605"/>
                <a:ext cx="2592347" cy="31170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Squada One"/>
                  <a:buNone/>
                  <a:defRPr sz="2800" b="0" i="0" u="none" strike="noStrike" cap="none">
                    <a:solidFill>
                      <a:srgbClr val="FFFFFF"/>
                    </a:solidFill>
                    <a:latin typeface="Squada One"/>
                    <a:ea typeface="Squada One"/>
                    <a:cs typeface="Squada One"/>
                    <a:sym typeface="Squad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9pPr>
              </a:lstStyle>
              <a:p>
                <a:pPr algn="r"/>
                <a:r>
                  <a:rPr lang="pt-BR" sz="2400" spc="300" dirty="0">
                    <a:solidFill>
                      <a:schemeClr val="bg1">
                        <a:lumMod val="65000"/>
                      </a:schemeClr>
                    </a:solidFill>
                    <a:latin typeface="Arial Rounded MT Bold" panose="020F0704030504030204" pitchFamily="34" charset="0"/>
                  </a:rPr>
                  <a:t>PROFISSÃO</a:t>
                </a:r>
              </a:p>
            </p:txBody>
          </p:sp>
          <p:grpSp>
            <p:nvGrpSpPr>
              <p:cNvPr id="47" name="Google Shape;528;p56">
                <a:extLst>
                  <a:ext uri="{FF2B5EF4-FFF2-40B4-BE49-F238E27FC236}">
                    <a16:creationId xmlns:a16="http://schemas.microsoft.com/office/drawing/2014/main" id="{1883C1D9-A56E-433D-B7DB-F8AB6645D723}"/>
                  </a:ext>
                </a:extLst>
              </p:cNvPr>
              <p:cNvGrpSpPr/>
              <p:nvPr/>
            </p:nvGrpSpPr>
            <p:grpSpPr>
              <a:xfrm>
                <a:off x="4116781" y="2867089"/>
                <a:ext cx="3555214" cy="1103532"/>
                <a:chOff x="3636333" y="3431130"/>
                <a:chExt cx="3021343" cy="937819"/>
              </a:xfrm>
            </p:grpSpPr>
            <p:sp>
              <p:nvSpPr>
                <p:cNvPr id="48" name="Google Shape;529;p56">
                  <a:extLst>
                    <a:ext uri="{FF2B5EF4-FFF2-40B4-BE49-F238E27FC236}">
                      <a16:creationId xmlns:a16="http://schemas.microsoft.com/office/drawing/2014/main" id="{06129127-DCCC-4F82-83AD-D554458FCDE9}"/>
                    </a:ext>
                  </a:extLst>
                </p:cNvPr>
                <p:cNvSpPr/>
                <p:nvPr/>
              </p:nvSpPr>
              <p:spPr>
                <a:xfrm rot="-5400000">
                  <a:off x="3573191" y="3494272"/>
                  <a:ext cx="937819" cy="81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49" name="Google Shape;530;p56">
                  <a:extLst>
                    <a:ext uri="{FF2B5EF4-FFF2-40B4-BE49-F238E27FC236}">
                      <a16:creationId xmlns:a16="http://schemas.microsoft.com/office/drawing/2014/main" id="{553EE4AE-8D0C-4FFB-8D35-1E1A45A172F7}"/>
                    </a:ext>
                  </a:extLst>
                </p:cNvPr>
                <p:cNvSpPr/>
                <p:nvPr/>
              </p:nvSpPr>
              <p:spPr>
                <a:xfrm rot="-5400000">
                  <a:off x="3666444" y="3574971"/>
                  <a:ext cx="751318" cy="65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9215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cxnSp>
              <p:nvCxnSpPr>
                <p:cNvPr id="50" name="Google Shape;531;p56">
                  <a:extLst>
                    <a:ext uri="{FF2B5EF4-FFF2-40B4-BE49-F238E27FC236}">
                      <a16:creationId xmlns:a16="http://schemas.microsoft.com/office/drawing/2014/main" id="{49CC22AC-17BE-40D9-85E5-2D1A11DA6659}"/>
                    </a:ext>
                  </a:extLst>
                </p:cNvPr>
                <p:cNvCxnSpPr/>
                <p:nvPr/>
              </p:nvCxnSpPr>
              <p:spPr>
                <a:xfrm>
                  <a:off x="4454776" y="3668175"/>
                  <a:ext cx="2202900" cy="298500"/>
                </a:xfrm>
                <a:prstGeom prst="bentConnector3">
                  <a:avLst>
                    <a:gd name="adj1" fmla="val 100007"/>
                  </a:avLst>
                </a:pr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44" name="Google Shape;6321;p77">
              <a:extLst>
                <a:ext uri="{FF2B5EF4-FFF2-40B4-BE49-F238E27FC236}">
                  <a16:creationId xmlns:a16="http://schemas.microsoft.com/office/drawing/2014/main" id="{F664B56D-DDC2-4C7A-B65A-FA42F80750DF}"/>
                </a:ext>
              </a:extLst>
            </p:cNvPr>
            <p:cNvSpPr/>
            <p:nvPr/>
          </p:nvSpPr>
          <p:spPr>
            <a:xfrm>
              <a:off x="4414248" y="3657506"/>
              <a:ext cx="360000" cy="396000"/>
            </a:xfrm>
            <a:custGeom>
              <a:avLst/>
              <a:gdLst/>
              <a:ahLst/>
              <a:cxnLst/>
              <a:rect l="l" t="t" r="r" b="b"/>
              <a:pathLst>
                <a:path w="12761" h="12653" extrusionOk="0">
                  <a:moveTo>
                    <a:pt x="6396" y="866"/>
                  </a:moveTo>
                  <a:lnTo>
                    <a:pt x="11469" y="3796"/>
                  </a:lnTo>
                  <a:cubicBezTo>
                    <a:pt x="8759" y="5340"/>
                    <a:pt x="12729" y="3072"/>
                    <a:pt x="6396" y="6695"/>
                  </a:cubicBezTo>
                  <a:cubicBezTo>
                    <a:pt x="1" y="3072"/>
                    <a:pt x="4097" y="5403"/>
                    <a:pt x="1324" y="3796"/>
                  </a:cubicBezTo>
                  <a:lnTo>
                    <a:pt x="6396" y="866"/>
                  </a:lnTo>
                  <a:close/>
                  <a:moveTo>
                    <a:pt x="10208" y="5498"/>
                  </a:moveTo>
                  <a:lnTo>
                    <a:pt x="10208" y="8081"/>
                  </a:lnTo>
                  <a:cubicBezTo>
                    <a:pt x="10177" y="8207"/>
                    <a:pt x="10051" y="8365"/>
                    <a:pt x="9925" y="8428"/>
                  </a:cubicBezTo>
                  <a:cubicBezTo>
                    <a:pt x="9312" y="8970"/>
                    <a:pt x="7887" y="9300"/>
                    <a:pt x="6364" y="9300"/>
                  </a:cubicBezTo>
                  <a:cubicBezTo>
                    <a:pt x="5852" y="9300"/>
                    <a:pt x="5329" y="9263"/>
                    <a:pt x="4821" y="9184"/>
                  </a:cubicBezTo>
                  <a:cubicBezTo>
                    <a:pt x="4317" y="9121"/>
                    <a:pt x="3718" y="8963"/>
                    <a:pt x="3246" y="8711"/>
                  </a:cubicBezTo>
                  <a:cubicBezTo>
                    <a:pt x="2994" y="8585"/>
                    <a:pt x="2584" y="8333"/>
                    <a:pt x="2584" y="8050"/>
                  </a:cubicBezTo>
                  <a:lnTo>
                    <a:pt x="2584" y="5498"/>
                  </a:lnTo>
                  <a:cubicBezTo>
                    <a:pt x="4412" y="6537"/>
                    <a:pt x="4317" y="6474"/>
                    <a:pt x="6207" y="7545"/>
                  </a:cubicBezTo>
                  <a:cubicBezTo>
                    <a:pt x="6255" y="7577"/>
                    <a:pt x="6318" y="7593"/>
                    <a:pt x="6385" y="7593"/>
                  </a:cubicBezTo>
                  <a:cubicBezTo>
                    <a:pt x="6452" y="7593"/>
                    <a:pt x="6522" y="7577"/>
                    <a:pt x="6585" y="7545"/>
                  </a:cubicBezTo>
                  <a:cubicBezTo>
                    <a:pt x="6617" y="7482"/>
                    <a:pt x="9925" y="5592"/>
                    <a:pt x="10208" y="5498"/>
                  </a:cubicBezTo>
                  <a:close/>
                  <a:moveTo>
                    <a:pt x="6385" y="0"/>
                  </a:moveTo>
                  <a:cubicBezTo>
                    <a:pt x="6318" y="0"/>
                    <a:pt x="6255" y="16"/>
                    <a:pt x="6207" y="47"/>
                  </a:cubicBezTo>
                  <a:lnTo>
                    <a:pt x="284" y="3450"/>
                  </a:lnTo>
                  <a:cubicBezTo>
                    <a:pt x="1" y="3607"/>
                    <a:pt x="1" y="3985"/>
                    <a:pt x="284" y="4143"/>
                  </a:cubicBezTo>
                  <a:lnTo>
                    <a:pt x="1797" y="4962"/>
                  </a:lnTo>
                  <a:lnTo>
                    <a:pt x="1797" y="8018"/>
                  </a:lnTo>
                  <a:cubicBezTo>
                    <a:pt x="1797" y="8711"/>
                    <a:pt x="2458" y="9215"/>
                    <a:pt x="3088" y="9499"/>
                  </a:cubicBezTo>
                  <a:cubicBezTo>
                    <a:pt x="3994" y="9903"/>
                    <a:pt x="5215" y="10104"/>
                    <a:pt x="6430" y="10104"/>
                  </a:cubicBezTo>
                  <a:cubicBezTo>
                    <a:pt x="7963" y="10104"/>
                    <a:pt x="9488" y="9785"/>
                    <a:pt x="10366" y="9152"/>
                  </a:cubicBezTo>
                  <a:cubicBezTo>
                    <a:pt x="10776" y="8869"/>
                    <a:pt x="11091" y="8491"/>
                    <a:pt x="11091" y="8018"/>
                  </a:cubicBezTo>
                  <a:lnTo>
                    <a:pt x="11091" y="4962"/>
                  </a:lnTo>
                  <a:lnTo>
                    <a:pt x="11941" y="4490"/>
                  </a:lnTo>
                  <a:lnTo>
                    <a:pt x="11941" y="12208"/>
                  </a:lnTo>
                  <a:cubicBezTo>
                    <a:pt x="11941" y="12429"/>
                    <a:pt x="12099" y="12618"/>
                    <a:pt x="12288" y="12649"/>
                  </a:cubicBezTo>
                  <a:cubicBezTo>
                    <a:pt x="12306" y="12652"/>
                    <a:pt x="12325" y="12653"/>
                    <a:pt x="12343" y="12653"/>
                  </a:cubicBezTo>
                  <a:cubicBezTo>
                    <a:pt x="12571" y="12653"/>
                    <a:pt x="12760" y="12475"/>
                    <a:pt x="12760" y="12271"/>
                  </a:cubicBezTo>
                  <a:lnTo>
                    <a:pt x="12760" y="3796"/>
                  </a:lnTo>
                  <a:cubicBezTo>
                    <a:pt x="12729" y="3639"/>
                    <a:pt x="12666" y="3513"/>
                    <a:pt x="12508" y="3450"/>
                  </a:cubicBezTo>
                  <a:lnTo>
                    <a:pt x="6585" y="47"/>
                  </a:lnTo>
                  <a:cubicBezTo>
                    <a:pt x="6522" y="16"/>
                    <a:pt x="6452" y="0"/>
                    <a:pt x="6385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1" name="Google Shape;307;p44">
            <a:extLst>
              <a:ext uri="{FF2B5EF4-FFF2-40B4-BE49-F238E27FC236}">
                <a16:creationId xmlns:a16="http://schemas.microsoft.com/office/drawing/2014/main" id="{21FC3B38-E1ED-4D23-B85F-93F5BB6C0E40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Pós-</a:t>
            </a:r>
            <a:r>
              <a:rPr lang="pt-BR" sz="3200" spc="6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Grad</a:t>
            </a:r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21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51" name="Google Shape;307;p44">
            <a:extLst>
              <a:ext uri="{FF2B5EF4-FFF2-40B4-BE49-F238E27FC236}">
                <a16:creationId xmlns:a16="http://schemas.microsoft.com/office/drawing/2014/main" id="{21FC3B38-E1ED-4D23-B85F-93F5BB6C0E40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Formação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A9CC083-B3B2-45E6-8305-0C33387003EB}"/>
              </a:ext>
            </a:extLst>
          </p:cNvPr>
          <p:cNvGrpSpPr/>
          <p:nvPr/>
        </p:nvGrpSpPr>
        <p:grpSpPr>
          <a:xfrm>
            <a:off x="3863662" y="2761948"/>
            <a:ext cx="5842684" cy="1083429"/>
            <a:chOff x="3863662" y="2813464"/>
            <a:chExt cx="5842684" cy="1083429"/>
          </a:xfrm>
        </p:grpSpPr>
        <p:sp>
          <p:nvSpPr>
            <p:cNvPr id="53" name="Google Shape;324;p45">
              <a:extLst>
                <a:ext uri="{FF2B5EF4-FFF2-40B4-BE49-F238E27FC236}">
                  <a16:creationId xmlns:a16="http://schemas.microsoft.com/office/drawing/2014/main" id="{ACA84C2A-658A-416F-BEB3-E573794B7125}"/>
                </a:ext>
              </a:extLst>
            </p:cNvPr>
            <p:cNvSpPr txBox="1">
              <a:spLocks/>
            </p:cNvSpPr>
            <p:nvPr/>
          </p:nvSpPr>
          <p:spPr>
            <a:xfrm>
              <a:off x="6959246" y="2959219"/>
              <a:ext cx="2747100" cy="937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Condensed Light"/>
                <a:buChar char="●"/>
                <a:defRPr sz="18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>
                <a:buFont typeface="Roboto Condensed Light"/>
                <a:buNone/>
              </a:pPr>
              <a:r>
                <a:rPr lang="pt-BR" sz="20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PRESENTE / EFICIENTE</a:t>
              </a:r>
            </a:p>
            <a:p>
              <a:pPr marL="0" indent="0">
                <a:buNone/>
              </a:pPr>
              <a:r>
                <a:rPr lang="pt-BR" sz="20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RESPEITO / EXIGENTE</a:t>
              </a:r>
            </a:p>
            <a:p>
              <a:pPr marL="0" indent="0">
                <a:buFont typeface="Roboto Condensed Light"/>
                <a:buNone/>
              </a:pPr>
              <a:r>
                <a:rPr lang="pt-BR" sz="20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GUIA / AUXILIAR</a:t>
              </a:r>
            </a:p>
          </p:txBody>
        </p:sp>
        <p:sp>
          <p:nvSpPr>
            <p:cNvPr id="54" name="Google Shape;325;p45">
              <a:extLst>
                <a:ext uri="{FF2B5EF4-FFF2-40B4-BE49-F238E27FC236}">
                  <a16:creationId xmlns:a16="http://schemas.microsoft.com/office/drawing/2014/main" id="{CD2B5704-9F13-4824-A585-AABEDB66D5C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863662" y="2813464"/>
              <a:ext cx="2508922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pPr algn="r"/>
              <a:r>
                <a:rPr lang="pt-BR" sz="3600" dirty="0">
                  <a:solidFill>
                    <a:schemeClr val="accent5">
                      <a:lumMod val="50000"/>
                    </a:schemeClr>
                  </a:solidFill>
                  <a:latin typeface="Impact" panose="020B0806030902050204" pitchFamily="34" charset="0"/>
                </a:rPr>
                <a:t>ORIENTADOR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D7B17E1-A3FD-4071-AB55-409420724BEB}"/>
              </a:ext>
            </a:extLst>
          </p:cNvPr>
          <p:cNvGrpSpPr/>
          <p:nvPr/>
        </p:nvGrpSpPr>
        <p:grpSpPr>
          <a:xfrm>
            <a:off x="3863662" y="1438933"/>
            <a:ext cx="7237927" cy="937674"/>
            <a:chOff x="3863662" y="1438933"/>
            <a:chExt cx="7237927" cy="937674"/>
          </a:xfrm>
        </p:grpSpPr>
        <p:sp>
          <p:nvSpPr>
            <p:cNvPr id="55" name="Google Shape;325;p45">
              <a:extLst>
                <a:ext uri="{FF2B5EF4-FFF2-40B4-BE49-F238E27FC236}">
                  <a16:creationId xmlns:a16="http://schemas.microsoft.com/office/drawing/2014/main" id="{1952A45A-39F8-4265-9D64-CAD3217F332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863662" y="1521004"/>
              <a:ext cx="24959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pPr algn="r"/>
              <a:r>
                <a:rPr lang="pt-BR" sz="3600" dirty="0">
                  <a:solidFill>
                    <a:schemeClr val="accent5">
                      <a:lumMod val="50000"/>
                    </a:schemeClr>
                  </a:solidFill>
                  <a:latin typeface="Impact" panose="020B0806030902050204" pitchFamily="34" charset="0"/>
                </a:rPr>
                <a:t>CURRÍCULO</a:t>
              </a:r>
            </a:p>
          </p:txBody>
        </p:sp>
        <p:sp>
          <p:nvSpPr>
            <p:cNvPr id="56" name="Google Shape;324;p45">
              <a:extLst>
                <a:ext uri="{FF2B5EF4-FFF2-40B4-BE49-F238E27FC236}">
                  <a16:creationId xmlns:a16="http://schemas.microsoft.com/office/drawing/2014/main" id="{AAE9010C-EFCD-48DB-BA06-5076A142FA2C}"/>
                </a:ext>
              </a:extLst>
            </p:cNvPr>
            <p:cNvSpPr txBox="1">
              <a:spLocks/>
            </p:cNvSpPr>
            <p:nvPr/>
          </p:nvSpPr>
          <p:spPr>
            <a:xfrm>
              <a:off x="6959843" y="1438933"/>
              <a:ext cx="4141746" cy="937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Condensed Light"/>
                <a:buChar char="●"/>
                <a:defRPr sz="18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>
                <a:buFont typeface="Roboto Condensed Light"/>
                <a:buNone/>
              </a:pPr>
              <a:r>
                <a:rPr lang="pt-BR" sz="20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COMPETÊNCIAS e seus componentes </a:t>
              </a:r>
            </a:p>
            <a:p>
              <a:pPr marL="0" indent="0">
                <a:buFont typeface="Roboto Condensed Light"/>
                <a:buNone/>
              </a:pPr>
              <a:r>
                <a:rPr lang="pt-BR" sz="20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FORMAÇÃO / AUTONOMIA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1B345EA-3479-471F-A11A-59C740545B52}"/>
              </a:ext>
            </a:extLst>
          </p:cNvPr>
          <p:cNvGrpSpPr/>
          <p:nvPr/>
        </p:nvGrpSpPr>
        <p:grpSpPr>
          <a:xfrm>
            <a:off x="3891795" y="4176982"/>
            <a:ext cx="6351849" cy="1078314"/>
            <a:chOff x="3891795" y="4176982"/>
            <a:chExt cx="6351849" cy="1078314"/>
          </a:xfrm>
        </p:grpSpPr>
        <p:sp>
          <p:nvSpPr>
            <p:cNvPr id="57" name="Google Shape;325;p45">
              <a:extLst>
                <a:ext uri="{FF2B5EF4-FFF2-40B4-BE49-F238E27FC236}">
                  <a16:creationId xmlns:a16="http://schemas.microsoft.com/office/drawing/2014/main" id="{3FE1FB72-1FAC-4346-8306-D0066203877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891795" y="4176982"/>
              <a:ext cx="2508923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pPr algn="r"/>
              <a:r>
                <a:rPr lang="pt-BR" sz="3600" dirty="0">
                  <a:solidFill>
                    <a:schemeClr val="accent5">
                      <a:lumMod val="50000"/>
                    </a:schemeClr>
                  </a:solidFill>
                  <a:latin typeface="Impact" panose="020B0806030902050204" pitchFamily="34" charset="0"/>
                </a:rPr>
                <a:t>ORIENTADO</a:t>
              </a:r>
            </a:p>
          </p:txBody>
        </p:sp>
        <p:sp>
          <p:nvSpPr>
            <p:cNvPr id="58" name="Google Shape;324;p45">
              <a:extLst>
                <a:ext uri="{FF2B5EF4-FFF2-40B4-BE49-F238E27FC236}">
                  <a16:creationId xmlns:a16="http://schemas.microsoft.com/office/drawing/2014/main" id="{A2D2CA4D-B886-4FE9-88C2-F2263E78CEF7}"/>
                </a:ext>
              </a:extLst>
            </p:cNvPr>
            <p:cNvSpPr txBox="1">
              <a:spLocks/>
            </p:cNvSpPr>
            <p:nvPr/>
          </p:nvSpPr>
          <p:spPr>
            <a:xfrm>
              <a:off x="6959843" y="4317622"/>
              <a:ext cx="3283801" cy="937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Condensed Light"/>
                <a:buChar char="●"/>
                <a:defRPr sz="18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>
                <a:buFont typeface="Roboto Condensed Light"/>
                <a:buNone/>
              </a:pPr>
              <a:r>
                <a:rPr lang="pt-BR" sz="20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PRESENTE / EFICIENTE</a:t>
              </a:r>
            </a:p>
            <a:p>
              <a:pPr marL="0" indent="0">
                <a:buFont typeface="Roboto Condensed Light"/>
                <a:buNone/>
              </a:pPr>
              <a:r>
                <a:rPr lang="pt-BR" sz="20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PROFISSIONAL / PROATIVO</a:t>
              </a:r>
            </a:p>
            <a:p>
              <a:pPr marL="0" indent="0">
                <a:buFont typeface="Roboto Condensed Light"/>
                <a:buNone/>
              </a:pPr>
              <a:r>
                <a:rPr lang="pt-BR" sz="20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EMPÁTICO / INDEPENDENTE</a:t>
              </a:r>
            </a:p>
          </p:txBody>
        </p:sp>
      </p:grp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6E48AC35-CE56-44BD-8A77-4C0BD5624C6E}"/>
              </a:ext>
            </a:extLst>
          </p:cNvPr>
          <p:cNvCxnSpPr>
            <a:cxnSpLocks/>
          </p:cNvCxnSpPr>
          <p:nvPr/>
        </p:nvCxnSpPr>
        <p:spPr>
          <a:xfrm>
            <a:off x="6645499" y="1547470"/>
            <a:ext cx="0" cy="370782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51" name="Google Shape;307;p44">
            <a:extLst>
              <a:ext uri="{FF2B5EF4-FFF2-40B4-BE49-F238E27FC236}">
                <a16:creationId xmlns:a16="http://schemas.microsoft.com/office/drawing/2014/main" id="{21FC3B38-E1ED-4D23-B85F-93F5BB6C0E40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Pesquisa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5BBBE7D-CFE5-4B29-9E8A-FDE81FFCECF1}"/>
              </a:ext>
            </a:extLst>
          </p:cNvPr>
          <p:cNvSpPr txBox="1"/>
          <p:nvPr/>
        </p:nvSpPr>
        <p:spPr>
          <a:xfrm>
            <a:off x="3361874" y="1347716"/>
            <a:ext cx="645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A NOVA PRODUÇÃO DE CONHECIMENTO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FD20BD-7195-462A-A56D-FDA7289686D3}"/>
              </a:ext>
            </a:extLst>
          </p:cNvPr>
          <p:cNvSpPr txBox="1"/>
          <p:nvPr/>
        </p:nvSpPr>
        <p:spPr>
          <a:xfrm>
            <a:off x="3969600" y="2697299"/>
            <a:ext cx="18548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MODO I</a:t>
            </a:r>
          </a:p>
          <a:p>
            <a:pPr algn="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Tradicional</a:t>
            </a:r>
          </a:p>
          <a:p>
            <a:pPr algn="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Disciplinar</a:t>
            </a:r>
          </a:p>
          <a:p>
            <a:pPr algn="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Cognitivo</a:t>
            </a:r>
          </a:p>
          <a:p>
            <a:pPr algn="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Contextual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AB7EB3C-6850-4275-A333-0F17AA07CC2C}"/>
              </a:ext>
            </a:extLst>
          </p:cNvPr>
          <p:cNvSpPr txBox="1"/>
          <p:nvPr/>
        </p:nvSpPr>
        <p:spPr>
          <a:xfrm>
            <a:off x="6894929" y="1988753"/>
            <a:ext cx="25985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MODO II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Transdisciplinar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Aplicado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Heterogêneo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Diverso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Controlado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Reflexivo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Coletivo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Resultados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163C64E7-2741-4AB6-9039-DB9A201C1EB0}"/>
              </a:ext>
            </a:extLst>
          </p:cNvPr>
          <p:cNvCxnSpPr>
            <a:cxnSpLocks/>
          </p:cNvCxnSpPr>
          <p:nvPr/>
        </p:nvCxnSpPr>
        <p:spPr>
          <a:xfrm>
            <a:off x="6319431" y="2201307"/>
            <a:ext cx="0" cy="293097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E5A65B-4B28-422B-A69E-4785A376435D}"/>
              </a:ext>
            </a:extLst>
          </p:cNvPr>
          <p:cNvSpPr txBox="1"/>
          <p:nvPr/>
        </p:nvSpPr>
        <p:spPr>
          <a:xfrm>
            <a:off x="2168506" y="3421647"/>
            <a:ext cx="16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ROTEIRO</a:t>
            </a:r>
            <a:r>
              <a:rPr lang="pt-BR" sz="24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3874976-09FA-44D1-880E-0764D8DC715B}"/>
              </a:ext>
            </a:extLst>
          </p:cNvPr>
          <p:cNvSpPr/>
          <p:nvPr/>
        </p:nvSpPr>
        <p:spPr>
          <a:xfrm>
            <a:off x="2295218" y="4233946"/>
            <a:ext cx="126010" cy="1944000"/>
          </a:xfrm>
          <a:prstGeom prst="roundRect">
            <a:avLst>
              <a:gd name="adj" fmla="val 411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F142232-C5CD-495B-BEB6-E5B234000209}"/>
              </a:ext>
            </a:extLst>
          </p:cNvPr>
          <p:cNvSpPr txBox="1"/>
          <p:nvPr/>
        </p:nvSpPr>
        <p:spPr>
          <a:xfrm>
            <a:off x="2502752" y="4129825"/>
            <a:ext cx="7691144" cy="2066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REFLEXÕES NECESSÁRIAS </a:t>
            </a:r>
          </a:p>
          <a:p>
            <a:pPr>
              <a:lnSpc>
                <a:spcPct val="110000"/>
              </a:lnSpc>
            </a:pPr>
            <a:r>
              <a:rPr lang="pt-BR" sz="40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PPGs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 DO </a:t>
            </a:r>
            <a:r>
              <a:rPr lang="pt-BR" sz="40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DECEx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 NO SNPG</a:t>
            </a:r>
          </a:p>
          <a:p>
            <a:pPr>
              <a:lnSpc>
                <a:spcPct val="110000"/>
              </a:lnSpc>
            </a:pP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PERPECTIVAS &amp; SUGESTÕES</a:t>
            </a:r>
            <a:endParaRPr lang="pt-BR" sz="4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6087629-E2EE-4CBD-B8B2-6029C529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51" name="Google Shape;307;p44">
            <a:extLst>
              <a:ext uri="{FF2B5EF4-FFF2-40B4-BE49-F238E27FC236}">
                <a16:creationId xmlns:a16="http://schemas.microsoft.com/office/drawing/2014/main" id="{21FC3B38-E1ED-4D23-B85F-93F5BB6C0E40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Pesquisa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40C8AE7-D22B-433D-A400-40490358640D}"/>
              </a:ext>
            </a:extLst>
          </p:cNvPr>
          <p:cNvSpPr txBox="1"/>
          <p:nvPr/>
        </p:nvSpPr>
        <p:spPr>
          <a:xfrm>
            <a:off x="8621171" y="5007789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Por Donald Stokes (1997)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18BED3D-8623-4F29-A6AB-3FAC15CE97F7}"/>
              </a:ext>
            </a:extLst>
          </p:cNvPr>
          <p:cNvSpPr txBox="1"/>
          <p:nvPr/>
        </p:nvSpPr>
        <p:spPr>
          <a:xfrm>
            <a:off x="3776812" y="1198164"/>
            <a:ext cx="2024851" cy="48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endParaRPr lang="pt-BR" sz="2500" b="1" dirty="0">
              <a:latin typeface="Arial Narrow" panose="020B0606020202030204" pitchFamily="34" charset="0"/>
            </a:endParaRPr>
          </a:p>
        </p:txBody>
      </p:sp>
      <p:sp>
        <p:nvSpPr>
          <p:cNvPr id="34" name="Losango 33">
            <a:extLst>
              <a:ext uri="{FF2B5EF4-FFF2-40B4-BE49-F238E27FC236}">
                <a16:creationId xmlns:a16="http://schemas.microsoft.com/office/drawing/2014/main" id="{55C9CFD1-5FB3-4E72-A696-3BB1F4E07465}"/>
              </a:ext>
            </a:extLst>
          </p:cNvPr>
          <p:cNvSpPr/>
          <p:nvPr/>
        </p:nvSpPr>
        <p:spPr>
          <a:xfrm>
            <a:off x="3295545" y="1930839"/>
            <a:ext cx="2735779" cy="2904881"/>
          </a:xfrm>
          <a:prstGeom prst="diamond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Arial Narrow" panose="020B0606020202030204" pitchFamily="34" charset="0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95CE95AE-2521-49C9-B54C-6EA51E4016FD}"/>
              </a:ext>
            </a:extLst>
          </p:cNvPr>
          <p:cNvSpPr/>
          <p:nvPr/>
        </p:nvSpPr>
        <p:spPr>
          <a:xfrm>
            <a:off x="3632459" y="3444685"/>
            <a:ext cx="960971" cy="956777"/>
          </a:xfrm>
          <a:prstGeom prst="roundRect">
            <a:avLst>
              <a:gd name="adj" fmla="val 679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bg2"/>
              </a:solidFill>
              <a:latin typeface="Arial Narrow" panose="020B0606020202030204" pitchFamily="34" charset="0"/>
              <a:ea typeface="Roboto Condensed" panose="02000000000000000000" charset="0"/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0910F361-383A-45D8-B2AA-E21A547DF3E0}"/>
              </a:ext>
            </a:extLst>
          </p:cNvPr>
          <p:cNvCxnSpPr>
            <a:cxnSpLocks/>
          </p:cNvCxnSpPr>
          <p:nvPr/>
        </p:nvCxnSpPr>
        <p:spPr>
          <a:xfrm flipV="1">
            <a:off x="4658982" y="1663149"/>
            <a:ext cx="0" cy="34088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52FC697C-AC04-4BFC-A73B-6E5FE98AEE45}"/>
              </a:ext>
            </a:extLst>
          </p:cNvPr>
          <p:cNvCxnSpPr>
            <a:cxnSpLocks/>
          </p:cNvCxnSpPr>
          <p:nvPr/>
        </p:nvCxnSpPr>
        <p:spPr>
          <a:xfrm flipV="1">
            <a:off x="3036638" y="3367554"/>
            <a:ext cx="3306868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D37CC98-699F-435F-B18A-3CFA7340E18D}"/>
              </a:ext>
            </a:extLst>
          </p:cNvPr>
          <p:cNvSpPr txBox="1"/>
          <p:nvPr/>
        </p:nvSpPr>
        <p:spPr>
          <a:xfrm>
            <a:off x="6347400" y="318253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USO (+)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697B022-0F84-42E3-9B66-4E0AC1A982C2}"/>
              </a:ext>
            </a:extLst>
          </p:cNvPr>
          <p:cNvSpPr txBox="1"/>
          <p:nvPr/>
        </p:nvSpPr>
        <p:spPr>
          <a:xfrm>
            <a:off x="2307471" y="318926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USO (-)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B7847F5-471C-43B4-B650-908E2C655620}"/>
              </a:ext>
            </a:extLst>
          </p:cNvPr>
          <p:cNvSpPr txBox="1"/>
          <p:nvPr/>
        </p:nvSpPr>
        <p:spPr>
          <a:xfrm>
            <a:off x="3776814" y="1298996"/>
            <a:ext cx="20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CONHECIMENTO (+)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57DF64A-5FEE-45AD-B957-6AE6C466945C}"/>
              </a:ext>
            </a:extLst>
          </p:cNvPr>
          <p:cNvSpPr txBox="1"/>
          <p:nvPr/>
        </p:nvSpPr>
        <p:spPr>
          <a:xfrm>
            <a:off x="3795960" y="5131513"/>
            <a:ext cx="19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CONHECIMENTO (-)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AE157F90-4A84-4139-A7B8-1438C48F166B}"/>
              </a:ext>
            </a:extLst>
          </p:cNvPr>
          <p:cNvSpPr/>
          <p:nvPr/>
        </p:nvSpPr>
        <p:spPr>
          <a:xfrm>
            <a:off x="3632459" y="2347028"/>
            <a:ext cx="960971" cy="956777"/>
          </a:xfrm>
          <a:prstGeom prst="roundRect">
            <a:avLst>
              <a:gd name="adj" fmla="val 679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Arial Narrow" panose="020B0606020202030204" pitchFamily="34" charset="0"/>
                <a:ea typeface="Roboto Condensed" panose="02000000000000000000" charset="0"/>
              </a:rPr>
              <a:t>BOHR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7068C91-8A35-4861-A66B-AC4FBE56075F}"/>
              </a:ext>
            </a:extLst>
          </p:cNvPr>
          <p:cNvGrpSpPr/>
          <p:nvPr/>
        </p:nvGrpSpPr>
        <p:grpSpPr>
          <a:xfrm>
            <a:off x="5698800" y="2448899"/>
            <a:ext cx="5363489" cy="934016"/>
            <a:chOff x="3410024" y="2213290"/>
            <a:chExt cx="5099599" cy="873005"/>
          </a:xfrm>
        </p:grpSpPr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7D01F4E2-6ADD-40F6-B697-1F832E832787}"/>
                </a:ext>
              </a:extLst>
            </p:cNvPr>
            <p:cNvSpPr txBox="1"/>
            <p:nvPr/>
          </p:nvSpPr>
          <p:spPr>
            <a:xfrm>
              <a:off x="6216594" y="2213290"/>
              <a:ext cx="2293029" cy="43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b="1" dirty="0">
                  <a:solidFill>
                    <a:srgbClr val="000066"/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Pesquisa Aplicada</a:t>
              </a:r>
            </a:p>
          </p:txBody>
        </p: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B21E0202-1C0B-412F-A9A0-52D340241C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0024" y="2526043"/>
              <a:ext cx="2424631" cy="2705"/>
            </a:xfrm>
            <a:prstGeom prst="line">
              <a:avLst/>
            </a:prstGeom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ABA866A6-6D0D-4CBA-A404-76AE856F807D}"/>
                </a:ext>
              </a:extLst>
            </p:cNvPr>
            <p:cNvSpPr txBox="1"/>
            <p:nvPr/>
          </p:nvSpPr>
          <p:spPr>
            <a:xfrm>
              <a:off x="5599417" y="2533964"/>
              <a:ext cx="2902255" cy="552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pt-BR" sz="18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Desenvolvimento de aplicações</a:t>
              </a:r>
            </a:p>
            <a:p>
              <a:pPr algn="r">
                <a:lnSpc>
                  <a:spcPct val="90000"/>
                </a:lnSpc>
              </a:pPr>
              <a:r>
                <a:rPr lang="pt-BR" sz="18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Para conhecimento existente</a:t>
              </a:r>
            </a:p>
          </p:txBody>
        </p:sp>
      </p:grp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8DE4397C-284A-4EC5-8604-AB89B59133E9}"/>
              </a:ext>
            </a:extLst>
          </p:cNvPr>
          <p:cNvSpPr/>
          <p:nvPr/>
        </p:nvSpPr>
        <p:spPr>
          <a:xfrm>
            <a:off x="4724534" y="2347028"/>
            <a:ext cx="960971" cy="956777"/>
          </a:xfrm>
          <a:prstGeom prst="roundRect">
            <a:avLst>
              <a:gd name="adj" fmla="val 679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2"/>
                </a:solidFill>
                <a:latin typeface="Arial Narrow" panose="020B0606020202030204" pitchFamily="34" charset="0"/>
                <a:ea typeface="Roboto Condensed" panose="02000000000000000000" charset="0"/>
              </a:rPr>
              <a:t>PASTEUR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A3E4D2C0-6FE0-4878-B7BD-F36C4EA37359}"/>
              </a:ext>
            </a:extLst>
          </p:cNvPr>
          <p:cNvSpPr/>
          <p:nvPr/>
        </p:nvSpPr>
        <p:spPr>
          <a:xfrm>
            <a:off x="4724534" y="3444685"/>
            <a:ext cx="960971" cy="956777"/>
          </a:xfrm>
          <a:prstGeom prst="roundRect">
            <a:avLst>
              <a:gd name="adj" fmla="val 67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Arial Narrow" panose="020B0606020202030204" pitchFamily="34" charset="0"/>
                <a:ea typeface="Roboto Condensed" panose="02000000000000000000" charset="0"/>
              </a:rPr>
              <a:t>EDSON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595A800D-AC55-440A-A4D6-812C27C099D5}"/>
              </a:ext>
            </a:extLst>
          </p:cNvPr>
          <p:cNvGrpSpPr/>
          <p:nvPr/>
        </p:nvGrpSpPr>
        <p:grpSpPr>
          <a:xfrm>
            <a:off x="5717946" y="3576222"/>
            <a:ext cx="5344343" cy="962093"/>
            <a:chOff x="3428228" y="3266976"/>
            <a:chExt cx="5081395" cy="899248"/>
          </a:xfrm>
        </p:grpSpPr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E3F59212-B693-4954-BF69-BFA692343C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8228" y="3579748"/>
              <a:ext cx="2307879" cy="1"/>
            </a:xfrm>
            <a:prstGeom prst="line">
              <a:avLst/>
            </a:prstGeom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ABE26E7F-C6C6-4A0D-965A-6952C5C38CE2}"/>
                </a:ext>
              </a:extLst>
            </p:cNvPr>
            <p:cNvGrpSpPr/>
            <p:nvPr/>
          </p:nvGrpSpPr>
          <p:grpSpPr>
            <a:xfrm>
              <a:off x="5133032" y="3266976"/>
              <a:ext cx="3376591" cy="899248"/>
              <a:chOff x="5133032" y="3266976"/>
              <a:chExt cx="3376591" cy="899248"/>
            </a:xfrm>
          </p:grpSpPr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31DAA45A-88B8-40D9-813E-58C72C56A0CF}"/>
                  </a:ext>
                </a:extLst>
              </p:cNvPr>
              <p:cNvSpPr txBox="1"/>
              <p:nvPr/>
            </p:nvSpPr>
            <p:spPr>
              <a:xfrm>
                <a:off x="5826111" y="3266976"/>
                <a:ext cx="2683512" cy="43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t-BR" sz="2400" b="1" dirty="0">
                    <a:solidFill>
                      <a:srgbClr val="000066"/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Pesquisa Tecnológica</a:t>
                </a:r>
              </a:p>
            </p:txBody>
          </p:sp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8250152E-F846-4905-85EA-38071912838D}"/>
                  </a:ext>
                </a:extLst>
              </p:cNvPr>
              <p:cNvSpPr txBox="1"/>
              <p:nvPr/>
            </p:nvSpPr>
            <p:spPr>
              <a:xfrm>
                <a:off x="5133032" y="3613893"/>
                <a:ext cx="3368640" cy="552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pt-BR" sz="1800" b="1" dirty="0">
                    <a:solidFill>
                      <a:schemeClr val="accent5">
                        <a:lumMod val="75000"/>
                      </a:schemeClr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Conhecimento como ferramenta para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pt-BR" sz="1800" b="1" dirty="0">
                    <a:solidFill>
                      <a:schemeClr val="accent5">
                        <a:lumMod val="75000"/>
                      </a:schemeClr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a solução de problemas práticos</a:t>
                </a:r>
              </a:p>
            </p:txBody>
          </p:sp>
        </p:grp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51A40FD2-AE5D-4F39-90AA-DB08484148FD}"/>
              </a:ext>
            </a:extLst>
          </p:cNvPr>
          <p:cNvGrpSpPr/>
          <p:nvPr/>
        </p:nvGrpSpPr>
        <p:grpSpPr>
          <a:xfrm>
            <a:off x="4378718" y="1429043"/>
            <a:ext cx="6683571" cy="1090335"/>
            <a:chOff x="2154891" y="1260052"/>
            <a:chExt cx="6354732" cy="1019114"/>
          </a:xfrm>
        </p:grpSpPr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C9935DCC-1DA0-4515-AE0B-7116FD817D91}"/>
                </a:ext>
              </a:extLst>
            </p:cNvPr>
            <p:cNvSpPr txBox="1"/>
            <p:nvPr/>
          </p:nvSpPr>
          <p:spPr>
            <a:xfrm>
              <a:off x="6433448" y="1260052"/>
              <a:ext cx="2076175" cy="43150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b="1" dirty="0">
                  <a:solidFill>
                    <a:srgbClr val="000066"/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Pesquisa Básica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7569AF68-6E86-41E9-B77A-A62453C5B7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7897" y="1564545"/>
              <a:ext cx="311123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FBED5170-3232-4C75-BE75-5107B0CA7031}"/>
                </a:ext>
              </a:extLst>
            </p:cNvPr>
            <p:cNvSpPr txBox="1"/>
            <p:nvPr/>
          </p:nvSpPr>
          <p:spPr>
            <a:xfrm>
              <a:off x="5707961" y="1564762"/>
              <a:ext cx="2801662" cy="552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pt-BR" sz="18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Avanço do conhecimento sem</a:t>
              </a:r>
            </a:p>
            <a:p>
              <a:pPr algn="r">
                <a:lnSpc>
                  <a:spcPct val="90000"/>
                </a:lnSpc>
              </a:pPr>
              <a:r>
                <a:rPr lang="pt-BR" sz="18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compromisso com a aplicação</a:t>
              </a:r>
            </a:p>
          </p:txBody>
        </p:sp>
        <p:cxnSp>
          <p:nvCxnSpPr>
            <p:cNvPr id="59" name="Conector de Seta Reta 58">
              <a:extLst>
                <a:ext uri="{FF2B5EF4-FFF2-40B4-BE49-F238E27FC236}">
                  <a16:creationId xmlns:a16="http://schemas.microsoft.com/office/drawing/2014/main" id="{59DD5AC9-6748-41E2-A154-BACBB3916E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4891" y="1564762"/>
              <a:ext cx="1053004" cy="71440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8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51" name="Google Shape;307;p44">
            <a:extLst>
              <a:ext uri="{FF2B5EF4-FFF2-40B4-BE49-F238E27FC236}">
                <a16:creationId xmlns:a16="http://schemas.microsoft.com/office/drawing/2014/main" id="{21FC3B38-E1ED-4D23-B85F-93F5BB6C0E40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Pesquisa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AF8250B-D12C-42FB-9559-A72B1851D856}"/>
              </a:ext>
            </a:extLst>
          </p:cNvPr>
          <p:cNvSpPr txBox="1"/>
          <p:nvPr/>
        </p:nvSpPr>
        <p:spPr>
          <a:xfrm>
            <a:off x="4725112" y="1594466"/>
            <a:ext cx="1410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UM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7E099A-ACD7-4DB1-AB28-9982981769E2}"/>
              </a:ext>
            </a:extLst>
          </p:cNvPr>
          <p:cNvSpPr txBox="1"/>
          <p:nvPr/>
        </p:nvSpPr>
        <p:spPr>
          <a:xfrm>
            <a:off x="4200929" y="2673500"/>
            <a:ext cx="200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COM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C135701-94FC-47DF-9B4C-CF9FB43E6020}"/>
              </a:ext>
            </a:extLst>
          </p:cNvPr>
          <p:cNvSpPr txBox="1"/>
          <p:nvPr/>
        </p:nvSpPr>
        <p:spPr>
          <a:xfrm>
            <a:off x="6245797" y="2025902"/>
            <a:ext cx="1387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ARTIGO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EDDDD23-ECBD-414B-BAAE-6F087ED3BC23}"/>
              </a:ext>
            </a:extLst>
          </p:cNvPr>
          <p:cNvSpPr txBox="1"/>
          <p:nvPr/>
        </p:nvSpPr>
        <p:spPr>
          <a:xfrm>
            <a:off x="6245797" y="2948969"/>
            <a:ext cx="1839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ALUNO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3BDB69B-FDF7-4F50-97B4-A5FE32002DB3}"/>
              </a:ext>
            </a:extLst>
          </p:cNvPr>
          <p:cNvSpPr txBox="1"/>
          <p:nvPr/>
        </p:nvSpPr>
        <p:spPr>
          <a:xfrm>
            <a:off x="4042233" y="3794620"/>
            <a:ext cx="2185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SEJA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E9392CE-C7AB-4B52-910F-A862887E8D19}"/>
              </a:ext>
            </a:extLst>
          </p:cNvPr>
          <p:cNvSpPr txBox="1"/>
          <p:nvPr/>
        </p:nvSpPr>
        <p:spPr>
          <a:xfrm>
            <a:off x="6255134" y="3829891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pc="600" dirty="0">
                <a:solidFill>
                  <a:srgbClr val="0070C0"/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ÚTIL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FF09F6A-73E1-4101-B6A8-F7D116198F55}"/>
              </a:ext>
            </a:extLst>
          </p:cNvPr>
          <p:cNvGrpSpPr/>
          <p:nvPr/>
        </p:nvGrpSpPr>
        <p:grpSpPr>
          <a:xfrm>
            <a:off x="8358207" y="3510440"/>
            <a:ext cx="2859532" cy="1677868"/>
            <a:chOff x="6679659" y="3331416"/>
            <a:chExt cx="2859532" cy="1677868"/>
          </a:xfrm>
        </p:grpSpPr>
        <p:sp>
          <p:nvSpPr>
            <p:cNvPr id="30" name="Google Shape;324;p45">
              <a:extLst>
                <a:ext uri="{FF2B5EF4-FFF2-40B4-BE49-F238E27FC236}">
                  <a16:creationId xmlns:a16="http://schemas.microsoft.com/office/drawing/2014/main" id="{05A7C31E-C8BF-43F2-9AA4-1F64A92947C4}"/>
                </a:ext>
              </a:extLst>
            </p:cNvPr>
            <p:cNvSpPr txBox="1">
              <a:spLocks/>
            </p:cNvSpPr>
            <p:nvPr/>
          </p:nvSpPr>
          <p:spPr>
            <a:xfrm>
              <a:off x="6792091" y="3331416"/>
              <a:ext cx="2747100" cy="16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Condensed Light"/>
                <a:buChar char="●"/>
                <a:defRPr sz="18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●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Condensed Light"/>
                <a:buChar char="○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Roboto Condensed Light"/>
                <a:buChar char="■"/>
                <a:defRPr sz="1400" b="0" i="0" u="none" strike="noStrike" cap="none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>
                <a:buFont typeface="Roboto Condensed Light"/>
                <a:buNone/>
              </a:pPr>
              <a:r>
                <a:rPr lang="pt-BR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ORIGINAL</a:t>
              </a:r>
            </a:p>
            <a:p>
              <a:pPr marL="0" indent="0">
                <a:buFont typeface="Roboto Condensed Light"/>
                <a:buNone/>
              </a:pPr>
              <a:r>
                <a:rPr lang="pt-BR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TRANSFORMADOR</a:t>
              </a:r>
            </a:p>
            <a:p>
              <a:pPr marL="0" indent="0">
                <a:buFont typeface="Roboto Condensed Light"/>
                <a:buNone/>
              </a:pPr>
              <a:r>
                <a:rPr lang="pt-BR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RECONHECIDO</a:t>
              </a:r>
            </a:p>
            <a:p>
              <a:pPr marL="0" indent="0">
                <a:buFont typeface="Roboto Condensed Light"/>
                <a:buNone/>
              </a:pPr>
              <a:r>
                <a:rPr lang="pt-BR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IMPACTANTE</a:t>
              </a:r>
            </a:p>
            <a:p>
              <a:pPr marL="0" indent="0">
                <a:buFont typeface="Roboto Condensed Light"/>
                <a:buNone/>
              </a:pPr>
              <a:r>
                <a:rPr lang="pt-BR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INOVADOR</a:t>
              </a:r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1BFEBFAC-3C5A-407B-BFA7-22C66AA8C3CA}"/>
                </a:ext>
              </a:extLst>
            </p:cNvPr>
            <p:cNvCxnSpPr>
              <a:cxnSpLocks/>
            </p:cNvCxnSpPr>
            <p:nvPr/>
          </p:nvCxnSpPr>
          <p:spPr>
            <a:xfrm>
              <a:off x="6679659" y="3373224"/>
              <a:ext cx="0" cy="156842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51" name="Google Shape;307;p44">
            <a:extLst>
              <a:ext uri="{FF2B5EF4-FFF2-40B4-BE49-F238E27FC236}">
                <a16:creationId xmlns:a16="http://schemas.microsoft.com/office/drawing/2014/main" id="{21FC3B38-E1ED-4D23-B85F-93F5BB6C0E40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</a:t>
            </a:r>
            <a:r>
              <a:rPr lang="pt-BR" sz="3200" spc="6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: Inovação</a:t>
            </a:r>
            <a:endParaRPr lang="pt-BR" sz="3200" spc="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013EE61-17CB-4185-8A2F-38D59FDAEBCC}"/>
              </a:ext>
            </a:extLst>
          </p:cNvPr>
          <p:cNvSpPr txBox="1"/>
          <p:nvPr/>
        </p:nvSpPr>
        <p:spPr>
          <a:xfrm>
            <a:off x="2331720" y="1234708"/>
            <a:ext cx="9078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“O ato de criar alguma coisa, mesmo que resolva um problema, não deve ser considerado uma inovação, até ser adotado por outras pessoas. É uma invenção com potencial para uma inovação. Se você é um engenheiro, um designer ou um fundador de startups, inventar coisas é basicamente seu trabalho.”                       </a:t>
            </a:r>
            <a:r>
              <a:rPr lang="pt-BR" sz="20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Por Scott </a:t>
            </a:r>
            <a:r>
              <a:rPr lang="pt-BR" sz="2000" i="1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Berkun</a:t>
            </a:r>
            <a:r>
              <a:rPr lang="pt-BR" sz="20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(2018)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4D1B9D77-BAA0-4C81-82F9-07C8319F15B9}"/>
              </a:ext>
            </a:extLst>
          </p:cNvPr>
          <p:cNvGrpSpPr/>
          <p:nvPr/>
        </p:nvGrpSpPr>
        <p:grpSpPr>
          <a:xfrm>
            <a:off x="2821517" y="4526492"/>
            <a:ext cx="8406981" cy="615553"/>
            <a:chOff x="2366519" y="4220854"/>
            <a:chExt cx="8406981" cy="615553"/>
          </a:xfrm>
        </p:grpSpPr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C009CE7A-B516-4695-8631-F1BCC7A7061C}"/>
                </a:ext>
              </a:extLst>
            </p:cNvPr>
            <p:cNvSpPr txBox="1"/>
            <p:nvPr/>
          </p:nvSpPr>
          <p:spPr>
            <a:xfrm>
              <a:off x="2366519" y="4220854"/>
              <a:ext cx="840698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4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Transformar novas ideias em resultado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E9052C43-E1AF-44D0-9114-1A13A0F15132}"/>
                </a:ext>
              </a:extLst>
            </p:cNvPr>
            <p:cNvSpPr/>
            <p:nvPr/>
          </p:nvSpPr>
          <p:spPr>
            <a:xfrm>
              <a:off x="2367458" y="4324211"/>
              <a:ext cx="2730895" cy="46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1F70E74-6B2F-4C1A-900D-3EFA4D48DC03}"/>
                </a:ext>
              </a:extLst>
            </p:cNvPr>
            <p:cNvSpPr/>
            <p:nvPr/>
          </p:nvSpPr>
          <p:spPr>
            <a:xfrm>
              <a:off x="8543325" y="4324211"/>
              <a:ext cx="2088000" cy="468000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9D268F62-9F70-40BF-BFE0-54BA6FD9BCCD}"/>
                </a:ext>
              </a:extLst>
            </p:cNvPr>
            <p:cNvSpPr/>
            <p:nvPr/>
          </p:nvSpPr>
          <p:spPr>
            <a:xfrm>
              <a:off x="5127505" y="4324211"/>
              <a:ext cx="2730895" cy="468000"/>
            </a:xfrm>
            <a:prstGeom prst="rect">
              <a:avLst/>
            </a:prstGeom>
            <a:noFill/>
            <a:ln w="381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FAE36E35-DBE2-4237-B8CB-5833866BE668}"/>
              </a:ext>
            </a:extLst>
          </p:cNvPr>
          <p:cNvSpPr/>
          <p:nvPr/>
        </p:nvSpPr>
        <p:spPr>
          <a:xfrm>
            <a:off x="2331719" y="3346579"/>
            <a:ext cx="9078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Inovação é a exploração de novas ideias com sucesso. </a:t>
            </a:r>
          </a:p>
          <a:p>
            <a:pPr algn="r"/>
            <a:r>
              <a:rPr lang="pt-BR" sz="20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Por Nick </a:t>
            </a:r>
            <a:r>
              <a:rPr lang="pt-BR" sz="2000" i="1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Balding</a:t>
            </a:r>
            <a:r>
              <a:rPr lang="pt-BR" sz="20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37674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51" name="Google Shape;307;p44">
            <a:extLst>
              <a:ext uri="{FF2B5EF4-FFF2-40B4-BE49-F238E27FC236}">
                <a16:creationId xmlns:a16="http://schemas.microsoft.com/office/drawing/2014/main" id="{21FC3B38-E1ED-4D23-B85F-93F5BB6C0E40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</a:t>
            </a:r>
            <a:r>
              <a:rPr lang="pt-BR" sz="3200" spc="6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: Inovação</a:t>
            </a:r>
            <a:endParaRPr lang="pt-BR" sz="3200" spc="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86B8E74C-8950-4B11-8F2A-6E188C40AA16}"/>
              </a:ext>
            </a:extLst>
          </p:cNvPr>
          <p:cNvGrpSpPr/>
          <p:nvPr/>
        </p:nvGrpSpPr>
        <p:grpSpPr>
          <a:xfrm>
            <a:off x="2553711" y="1300765"/>
            <a:ext cx="7697872" cy="3607694"/>
            <a:chOff x="698751" y="1760757"/>
            <a:chExt cx="7585403" cy="4195706"/>
          </a:xfrm>
        </p:grpSpPr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CD5F8895-4C60-43D6-83F9-F02E456ACCD7}"/>
                </a:ext>
              </a:extLst>
            </p:cNvPr>
            <p:cNvGrpSpPr/>
            <p:nvPr/>
          </p:nvGrpSpPr>
          <p:grpSpPr>
            <a:xfrm>
              <a:off x="1691765" y="1760757"/>
              <a:ext cx="6592389" cy="3832777"/>
              <a:chOff x="1465218" y="2408402"/>
              <a:chExt cx="6592389" cy="3832777"/>
            </a:xfrm>
          </p:grpSpPr>
          <p:sp>
            <p:nvSpPr>
              <p:cNvPr id="65" name="Retângulo: Cantos Arredondados 64">
                <a:extLst>
                  <a:ext uri="{FF2B5EF4-FFF2-40B4-BE49-F238E27FC236}">
                    <a16:creationId xmlns:a16="http://schemas.microsoft.com/office/drawing/2014/main" id="{180D35BF-A034-42E0-891C-C5A220356B3D}"/>
                  </a:ext>
                </a:extLst>
              </p:cNvPr>
              <p:cNvSpPr/>
              <p:nvPr/>
            </p:nvSpPr>
            <p:spPr>
              <a:xfrm>
                <a:off x="1465218" y="2408402"/>
                <a:ext cx="2129245" cy="1214846"/>
              </a:xfrm>
              <a:prstGeom prst="roundRect">
                <a:avLst>
                  <a:gd name="adj" fmla="val 914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INVENÇÃO</a:t>
                </a:r>
              </a:p>
            </p:txBody>
          </p:sp>
          <p:sp>
            <p:nvSpPr>
              <p:cNvPr id="66" name="Retângulo: Cantos Arredondados 65">
                <a:extLst>
                  <a:ext uri="{FF2B5EF4-FFF2-40B4-BE49-F238E27FC236}">
                    <a16:creationId xmlns:a16="http://schemas.microsoft.com/office/drawing/2014/main" id="{CD5379E1-F28E-4776-B3FD-0A08F49E8786}"/>
                  </a:ext>
                </a:extLst>
              </p:cNvPr>
              <p:cNvSpPr/>
              <p:nvPr/>
            </p:nvSpPr>
            <p:spPr>
              <a:xfrm>
                <a:off x="3685906" y="2408402"/>
                <a:ext cx="2129245" cy="1214846"/>
              </a:xfrm>
              <a:prstGeom prst="roundRect">
                <a:avLst>
                  <a:gd name="adj" fmla="val 9140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INOVAÇÃO</a:t>
                </a:r>
              </a:p>
            </p:txBody>
          </p:sp>
          <p:sp>
            <p:nvSpPr>
              <p:cNvPr id="67" name="Retângulo: Cantos Arredondados 66">
                <a:extLst>
                  <a:ext uri="{FF2B5EF4-FFF2-40B4-BE49-F238E27FC236}">
                    <a16:creationId xmlns:a16="http://schemas.microsoft.com/office/drawing/2014/main" id="{E7AE11F4-3931-4EF9-97AB-5AED359A2BD9}"/>
                  </a:ext>
                </a:extLst>
              </p:cNvPr>
              <p:cNvSpPr/>
              <p:nvPr/>
            </p:nvSpPr>
            <p:spPr>
              <a:xfrm>
                <a:off x="5906594" y="2408402"/>
                <a:ext cx="2151013" cy="1214846"/>
              </a:xfrm>
              <a:prstGeom prst="roundRect">
                <a:avLst>
                  <a:gd name="adj" fmla="val 9140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INOVAÇÃO</a:t>
                </a:r>
              </a:p>
            </p:txBody>
          </p:sp>
          <p:sp>
            <p:nvSpPr>
              <p:cNvPr id="68" name="Retângulo: Cantos Arredondados 67">
                <a:extLst>
                  <a:ext uri="{FF2B5EF4-FFF2-40B4-BE49-F238E27FC236}">
                    <a16:creationId xmlns:a16="http://schemas.microsoft.com/office/drawing/2014/main" id="{A37A1DE3-DDCE-4067-BF43-22A136F712F2}"/>
                  </a:ext>
                </a:extLst>
              </p:cNvPr>
              <p:cNvSpPr/>
              <p:nvPr/>
            </p:nvSpPr>
            <p:spPr>
              <a:xfrm>
                <a:off x="1465218" y="3711459"/>
                <a:ext cx="2129245" cy="1214846"/>
              </a:xfrm>
              <a:prstGeom prst="roundRect">
                <a:avLst>
                  <a:gd name="adj" fmla="val 914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accent5">
                        <a:lumMod val="75000"/>
                      </a:schemeClr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MELHORIA</a:t>
                </a:r>
              </a:p>
            </p:txBody>
          </p:sp>
          <p:sp>
            <p:nvSpPr>
              <p:cNvPr id="69" name="Retângulo: Cantos Arredondados 68">
                <a:extLst>
                  <a:ext uri="{FF2B5EF4-FFF2-40B4-BE49-F238E27FC236}">
                    <a16:creationId xmlns:a16="http://schemas.microsoft.com/office/drawing/2014/main" id="{5B28D1FE-D9EA-45C8-85ED-5BC6F6B89C3D}"/>
                  </a:ext>
                </a:extLst>
              </p:cNvPr>
              <p:cNvSpPr/>
              <p:nvPr/>
            </p:nvSpPr>
            <p:spPr>
              <a:xfrm>
                <a:off x="3685906" y="3711459"/>
                <a:ext cx="2129245" cy="1214846"/>
              </a:xfrm>
              <a:prstGeom prst="roundRect">
                <a:avLst>
                  <a:gd name="adj" fmla="val 914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accent5">
                        <a:lumMod val="75000"/>
                      </a:schemeClr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MELHORIA</a:t>
                </a:r>
              </a:p>
            </p:txBody>
          </p:sp>
          <p:sp>
            <p:nvSpPr>
              <p:cNvPr id="70" name="Retângulo: Cantos Arredondados 69">
                <a:extLst>
                  <a:ext uri="{FF2B5EF4-FFF2-40B4-BE49-F238E27FC236}">
                    <a16:creationId xmlns:a16="http://schemas.microsoft.com/office/drawing/2014/main" id="{2F4FB652-E557-4DDD-B145-D14251CB8399}"/>
                  </a:ext>
                </a:extLst>
              </p:cNvPr>
              <p:cNvSpPr/>
              <p:nvPr/>
            </p:nvSpPr>
            <p:spPr>
              <a:xfrm>
                <a:off x="5906594" y="3711459"/>
                <a:ext cx="2151013" cy="1214846"/>
              </a:xfrm>
              <a:prstGeom prst="roundRect">
                <a:avLst>
                  <a:gd name="adj" fmla="val 9140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INOVAÇÃO</a:t>
                </a:r>
              </a:p>
            </p:txBody>
          </p:sp>
          <p:sp>
            <p:nvSpPr>
              <p:cNvPr id="71" name="Retângulo: Cantos Arredondados 70">
                <a:extLst>
                  <a:ext uri="{FF2B5EF4-FFF2-40B4-BE49-F238E27FC236}">
                    <a16:creationId xmlns:a16="http://schemas.microsoft.com/office/drawing/2014/main" id="{30323078-30A7-4A12-BEC2-BC0D3DCC525B}"/>
                  </a:ext>
                </a:extLst>
              </p:cNvPr>
              <p:cNvSpPr/>
              <p:nvPr/>
            </p:nvSpPr>
            <p:spPr>
              <a:xfrm>
                <a:off x="1465218" y="5026333"/>
                <a:ext cx="2129245" cy="1214846"/>
              </a:xfrm>
              <a:prstGeom prst="roundRect">
                <a:avLst>
                  <a:gd name="adj" fmla="val 91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accent5">
                        <a:lumMod val="75000"/>
                      </a:schemeClr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ADEQUAÇÃO</a:t>
                </a:r>
              </a:p>
            </p:txBody>
          </p:sp>
          <p:sp>
            <p:nvSpPr>
              <p:cNvPr id="72" name="Retângulo: Cantos Arredondados 71">
                <a:extLst>
                  <a:ext uri="{FF2B5EF4-FFF2-40B4-BE49-F238E27FC236}">
                    <a16:creationId xmlns:a16="http://schemas.microsoft.com/office/drawing/2014/main" id="{09683A5E-F6DE-4E36-BD2F-CC68E735D474}"/>
                  </a:ext>
                </a:extLst>
              </p:cNvPr>
              <p:cNvSpPr/>
              <p:nvPr/>
            </p:nvSpPr>
            <p:spPr>
              <a:xfrm>
                <a:off x="3685906" y="5026333"/>
                <a:ext cx="2129245" cy="1214846"/>
              </a:xfrm>
              <a:prstGeom prst="roundRect">
                <a:avLst>
                  <a:gd name="adj" fmla="val 91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>
                    <a:solidFill>
                      <a:schemeClr val="accent5">
                        <a:lumMod val="75000"/>
                      </a:schemeClr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ADEQUAÇÃO</a:t>
                </a:r>
                <a:endParaRPr lang="pt-BR" sz="20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endParaRPr>
              </a:p>
            </p:txBody>
          </p:sp>
          <p:sp>
            <p:nvSpPr>
              <p:cNvPr id="73" name="Retângulo: Cantos Arredondados 72">
                <a:extLst>
                  <a:ext uri="{FF2B5EF4-FFF2-40B4-BE49-F238E27FC236}">
                    <a16:creationId xmlns:a16="http://schemas.microsoft.com/office/drawing/2014/main" id="{5E34BF55-B246-4609-A4D1-2A3CD4DD30CD}"/>
                  </a:ext>
                </a:extLst>
              </p:cNvPr>
              <p:cNvSpPr/>
              <p:nvPr/>
            </p:nvSpPr>
            <p:spPr>
              <a:xfrm>
                <a:off x="5906594" y="5026333"/>
                <a:ext cx="2151013" cy="1214846"/>
              </a:xfrm>
              <a:prstGeom prst="roundRect">
                <a:avLst>
                  <a:gd name="adj" fmla="val 91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accent5">
                        <a:lumMod val="75000"/>
                      </a:schemeClr>
                    </a:solidFill>
                    <a:latin typeface="Arial Narrow" panose="020B0606020202030204" pitchFamily="34" charset="0"/>
                    <a:ea typeface="Roboto Condensed" panose="02000000000000000000" charset="0"/>
                  </a:rPr>
                  <a:t>ADEQUAÇÃO</a:t>
                </a:r>
              </a:p>
            </p:txBody>
          </p:sp>
        </p:grp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31E64A98-DDC5-463E-BF21-54EF667F44BF}"/>
                </a:ext>
              </a:extLst>
            </p:cNvPr>
            <p:cNvSpPr txBox="1"/>
            <p:nvPr/>
          </p:nvSpPr>
          <p:spPr>
            <a:xfrm rot="16200000">
              <a:off x="75403" y="3487435"/>
              <a:ext cx="2850326" cy="354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BAIXO        MÉDIO        ALTO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178AF4D5-03CD-407B-BE5B-2319123A70C7}"/>
                </a:ext>
              </a:extLst>
            </p:cNvPr>
            <p:cNvSpPr txBox="1"/>
            <p:nvPr/>
          </p:nvSpPr>
          <p:spPr>
            <a:xfrm>
              <a:off x="2488870" y="5562729"/>
              <a:ext cx="4888681" cy="393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BAIXO                                    MÉDIO                                   ALTO</a:t>
              </a: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1E979AD8-96D7-4928-AEA2-EAFD892F21E7}"/>
                </a:ext>
              </a:extLst>
            </p:cNvPr>
            <p:cNvSpPr txBox="1"/>
            <p:nvPr/>
          </p:nvSpPr>
          <p:spPr>
            <a:xfrm rot="16200000">
              <a:off x="-624828" y="3515501"/>
              <a:ext cx="3131011" cy="483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NOVIDADE DA IDEIA</a:t>
              </a:r>
            </a:p>
          </p:txBody>
        </p:sp>
      </p:grp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571A0DEF-2BE9-4B77-9A55-5E88DB349F83}"/>
              </a:ext>
            </a:extLst>
          </p:cNvPr>
          <p:cNvSpPr txBox="1"/>
          <p:nvPr/>
        </p:nvSpPr>
        <p:spPr>
          <a:xfrm>
            <a:off x="5901088" y="4835445"/>
            <a:ext cx="196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  <a:latin typeface="Arial Narrow" panose="020B0606020202030204" pitchFamily="34" charset="0"/>
                <a:ea typeface="Roboto Condensed" panose="02000000000000000000" charset="0"/>
              </a:rPr>
              <a:t>RESULTADOS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D3C3B2BC-A784-45BE-A077-488431415792}"/>
              </a:ext>
            </a:extLst>
          </p:cNvPr>
          <p:cNvSpPr txBox="1"/>
          <p:nvPr/>
        </p:nvSpPr>
        <p:spPr>
          <a:xfrm>
            <a:off x="7892527" y="5166321"/>
            <a:ext cx="253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Por </a:t>
            </a:r>
            <a:r>
              <a:rPr lang="pt-BR" sz="2000" b="1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Innoscience</a:t>
            </a:r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 (2018)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Roboto Condensed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04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51" name="Google Shape;307;p44">
            <a:extLst>
              <a:ext uri="{FF2B5EF4-FFF2-40B4-BE49-F238E27FC236}">
                <a16:creationId xmlns:a16="http://schemas.microsoft.com/office/drawing/2014/main" id="{21FC3B38-E1ED-4D23-B85F-93F5BB6C0E40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Inovação</a:t>
            </a:r>
          </a:p>
        </p:txBody>
      </p:sp>
      <p:sp>
        <p:nvSpPr>
          <p:cNvPr id="28" name="Google Shape;324;p45">
            <a:extLst>
              <a:ext uri="{FF2B5EF4-FFF2-40B4-BE49-F238E27FC236}">
                <a16:creationId xmlns:a16="http://schemas.microsoft.com/office/drawing/2014/main" id="{B7C44DEB-B039-4185-8046-FB046E04F3CD}"/>
              </a:ext>
            </a:extLst>
          </p:cNvPr>
          <p:cNvSpPr txBox="1">
            <a:spLocks/>
          </p:cNvSpPr>
          <p:nvPr/>
        </p:nvSpPr>
        <p:spPr>
          <a:xfrm>
            <a:off x="6764133" y="1625657"/>
            <a:ext cx="3332903" cy="937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TRANSFORMAÇÃO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DE DINHEIRO EM  CONHECIMENTO</a:t>
            </a:r>
          </a:p>
        </p:txBody>
      </p:sp>
      <p:sp>
        <p:nvSpPr>
          <p:cNvPr id="29" name="Google Shape;325;p45">
            <a:extLst>
              <a:ext uri="{FF2B5EF4-FFF2-40B4-BE49-F238E27FC236}">
                <a16:creationId xmlns:a16="http://schemas.microsoft.com/office/drawing/2014/main" id="{AD37CB13-1E34-4647-8A46-4F0E2BDEBFA2}"/>
              </a:ext>
            </a:extLst>
          </p:cNvPr>
          <p:cNvSpPr txBox="1">
            <a:spLocks/>
          </p:cNvSpPr>
          <p:nvPr/>
        </p:nvSpPr>
        <p:spPr>
          <a:xfrm flipH="1">
            <a:off x="3490996" y="1597605"/>
            <a:ext cx="2752534" cy="670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48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PESQUISA</a:t>
            </a:r>
          </a:p>
        </p:txBody>
      </p:sp>
      <p:sp>
        <p:nvSpPr>
          <p:cNvPr id="30" name="Google Shape;324;p45">
            <a:extLst>
              <a:ext uri="{FF2B5EF4-FFF2-40B4-BE49-F238E27FC236}">
                <a16:creationId xmlns:a16="http://schemas.microsoft.com/office/drawing/2014/main" id="{C023AEF9-C3E2-49F8-9076-1881198F1D90}"/>
              </a:ext>
            </a:extLst>
          </p:cNvPr>
          <p:cNvSpPr txBox="1">
            <a:spLocks/>
          </p:cNvSpPr>
          <p:nvPr/>
        </p:nvSpPr>
        <p:spPr>
          <a:xfrm>
            <a:off x="2502753" y="3282081"/>
            <a:ext cx="3735344" cy="93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TRANSFORMAÇÃO DE </a:t>
            </a:r>
          </a:p>
          <a:p>
            <a:pPr marL="0" indent="0" algn="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CONHECIMENTO </a:t>
            </a:r>
          </a:p>
          <a:p>
            <a:pPr marL="0" indent="0" algn="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EM DINHEIRO </a:t>
            </a:r>
          </a:p>
        </p:txBody>
      </p:sp>
      <p:sp>
        <p:nvSpPr>
          <p:cNvPr id="31" name="Google Shape;325;p45">
            <a:extLst>
              <a:ext uri="{FF2B5EF4-FFF2-40B4-BE49-F238E27FC236}">
                <a16:creationId xmlns:a16="http://schemas.microsoft.com/office/drawing/2014/main" id="{5B6CEE67-1FBC-4B0E-AED4-06C768754B3E}"/>
              </a:ext>
            </a:extLst>
          </p:cNvPr>
          <p:cNvSpPr txBox="1">
            <a:spLocks/>
          </p:cNvSpPr>
          <p:nvPr/>
        </p:nvSpPr>
        <p:spPr>
          <a:xfrm flipH="1">
            <a:off x="6759764" y="3616520"/>
            <a:ext cx="2938027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Squada One"/>
              <a:buNone/>
              <a:defRPr sz="3600" b="0" i="0" u="none" strike="noStrike" cap="none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ighteous"/>
              <a:buNone/>
              <a:defRPr sz="2400" b="0" i="0" u="none" strike="noStrike" cap="none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ighteous"/>
              <a:buNone/>
              <a:defRPr sz="2400" b="0" i="0" u="none" strike="noStrike" cap="none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ighteous"/>
              <a:buNone/>
              <a:defRPr sz="2400" b="0" i="0" u="none" strike="noStrike" cap="none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ighteous"/>
              <a:buNone/>
              <a:defRPr sz="2400" b="0" i="0" u="none" strike="noStrike" cap="none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ighteous"/>
              <a:buNone/>
              <a:defRPr sz="2400" b="0" i="0" u="none" strike="noStrike" cap="none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ighteous"/>
              <a:buNone/>
              <a:defRPr sz="2400" b="0" i="0" u="none" strike="noStrike" cap="none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ighteous"/>
              <a:buNone/>
              <a:defRPr sz="2400" b="0" i="0" u="none" strike="noStrike" cap="none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ighteous"/>
              <a:buNone/>
              <a:defRPr sz="2400" b="0" i="0" u="none" strike="noStrike" cap="none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pPr algn="l"/>
            <a:r>
              <a:rPr lang="pt-BR" sz="48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INOVAÇÃO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002D0C-D730-493D-A88D-2976D201A9A7}"/>
              </a:ext>
            </a:extLst>
          </p:cNvPr>
          <p:cNvSpPr txBox="1"/>
          <p:nvPr/>
        </p:nvSpPr>
        <p:spPr>
          <a:xfrm>
            <a:off x="6589161" y="4848746"/>
            <a:ext cx="319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Por Geoffrey Nicholson (1978)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E452879-2E2F-4EB5-A390-7FD1E2D12F14}"/>
              </a:ext>
            </a:extLst>
          </p:cNvPr>
          <p:cNvCxnSpPr>
            <a:cxnSpLocks/>
          </p:cNvCxnSpPr>
          <p:nvPr/>
        </p:nvCxnSpPr>
        <p:spPr>
          <a:xfrm>
            <a:off x="6503831" y="1567094"/>
            <a:ext cx="0" cy="2652661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51" name="Google Shape;307;p44">
            <a:extLst>
              <a:ext uri="{FF2B5EF4-FFF2-40B4-BE49-F238E27FC236}">
                <a16:creationId xmlns:a16="http://schemas.microsoft.com/office/drawing/2014/main" id="{21FC3B38-E1ED-4D23-B85F-93F5BB6C0E40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Profissão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6C496B7-A4D3-4618-A87F-55A4883E5CE6}"/>
              </a:ext>
            </a:extLst>
          </p:cNvPr>
          <p:cNvGrpSpPr/>
          <p:nvPr/>
        </p:nvGrpSpPr>
        <p:grpSpPr>
          <a:xfrm>
            <a:off x="2228533" y="1347716"/>
            <a:ext cx="9401089" cy="3487261"/>
            <a:chOff x="2318686" y="1064378"/>
            <a:chExt cx="6356683" cy="3487261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3A2843FC-17FC-4EC5-BA1F-BD1D2A2FEEAC}"/>
                </a:ext>
              </a:extLst>
            </p:cNvPr>
            <p:cNvSpPr txBox="1"/>
            <p:nvPr/>
          </p:nvSpPr>
          <p:spPr>
            <a:xfrm>
              <a:off x="2318686" y="1724631"/>
              <a:ext cx="63436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Condensed" panose="02000000000000000000" charset="0"/>
                </a:rPr>
                <a:t>“O mercado é um mecanismo para separar o eficiente do ineficiente, não é substituto da responsabilidade”.                            </a:t>
              </a:r>
            </a:p>
            <a:p>
              <a:pPr algn="r"/>
              <a:r>
                <a:rPr lang="pt-BR" sz="2400" i="1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  <a:ea typeface="Roboto Condensed" panose="02000000000000000000" charset="0"/>
                </a:rPr>
                <a:t>Por Charles </a:t>
              </a:r>
              <a:r>
                <a:rPr lang="pt-BR" sz="2400" i="1" dirty="0" err="1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  <a:ea typeface="Roboto Condensed" panose="02000000000000000000" charset="0"/>
                </a:rPr>
                <a:t>Handy</a:t>
              </a:r>
              <a:r>
                <a:rPr lang="pt-BR" sz="2400" i="1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  <a:ea typeface="Roboto Condensed" panose="02000000000000000000" charset="0"/>
                </a:rPr>
                <a:t> (2011)</a:t>
              </a:r>
            </a:p>
            <a:p>
              <a:pPr algn="r"/>
              <a:endParaRPr lang="pt-BR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AA992993-A19F-4A95-A778-BC88F1804E71}"/>
                </a:ext>
              </a:extLst>
            </p:cNvPr>
            <p:cNvSpPr txBox="1"/>
            <p:nvPr/>
          </p:nvSpPr>
          <p:spPr>
            <a:xfrm>
              <a:off x="2331720" y="3351310"/>
              <a:ext cx="6343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Condensed" panose="02000000000000000000" charset="0"/>
                </a:rPr>
                <a:t>“O importante da educação não é apenas formar um mercado de trabalho, mas formar uma nação, com gente capaz de pensar”.                                          </a:t>
              </a:r>
              <a:r>
                <a:rPr lang="pt-BR" sz="2400" i="1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  <a:ea typeface="Roboto Condensed" panose="02000000000000000000" charset="0"/>
                </a:rPr>
                <a:t>Por José Arthur </a:t>
              </a:r>
              <a:r>
                <a:rPr lang="pt-BR" sz="2400" i="1" dirty="0" err="1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  <a:ea typeface="Roboto Condensed" panose="02000000000000000000" charset="0"/>
                </a:rPr>
                <a:t>Giannoti</a:t>
              </a:r>
              <a:r>
                <a:rPr lang="pt-BR" sz="2400" i="1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  <a:ea typeface="Roboto Condensed" panose="02000000000000000000" charset="0"/>
                </a:rPr>
                <a:t> (1996)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CB0FBA1B-FEE9-43B2-9B8A-7E8369BE3B83}"/>
                </a:ext>
              </a:extLst>
            </p:cNvPr>
            <p:cNvSpPr txBox="1"/>
            <p:nvPr/>
          </p:nvSpPr>
          <p:spPr>
            <a:xfrm>
              <a:off x="2318686" y="1064378"/>
              <a:ext cx="420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Condensed" panose="02000000000000000000" pitchFamily="2" charset="0"/>
                </a:rPr>
                <a:t>MERCADO PROFISSIONAL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06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6FB1A10-FCDE-408A-8D2D-22435B6B398F}"/>
              </a:ext>
            </a:extLst>
          </p:cNvPr>
          <p:cNvSpPr txBox="1"/>
          <p:nvPr/>
        </p:nvSpPr>
        <p:spPr>
          <a:xfrm>
            <a:off x="2295218" y="1454176"/>
            <a:ext cx="937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“Alguns homens veem as coisas como são, e perguntam por quê? Eu sonho com as coisas que nunca foram e pergunto: por que não?”                                         </a:t>
            </a:r>
            <a:r>
              <a:rPr lang="pt-BR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(Sir George Bernard Shaw)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25959C-094C-4FFF-AD8D-9344F61A3691}"/>
              </a:ext>
            </a:extLst>
          </p:cNvPr>
          <p:cNvSpPr txBox="1"/>
          <p:nvPr/>
        </p:nvSpPr>
        <p:spPr>
          <a:xfrm>
            <a:off x="2295218" y="4090783"/>
            <a:ext cx="937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“O homem sensato se adapta ao mundo; o homem insensato adapta o mundo a si próprio. Assim, todo o progresso depende do homem insensato.”       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(</a:t>
            </a:r>
            <a:r>
              <a:rPr lang="pt-BR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Sir George Bernard Shaw)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AFFC32-DE5A-4EC9-9A22-F89252614450}"/>
              </a:ext>
            </a:extLst>
          </p:cNvPr>
          <p:cNvSpPr txBox="1"/>
          <p:nvPr/>
        </p:nvSpPr>
        <p:spPr>
          <a:xfrm>
            <a:off x="2421228" y="2989176"/>
            <a:ext cx="924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“Eu gosto do impossível porque lá a concorrência é menor.”                                              </a:t>
            </a:r>
          </a:p>
          <a:p>
            <a:pPr algn="r"/>
            <a:r>
              <a:rPr lang="pt-BR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                                                                                           </a:t>
            </a:r>
            <a:r>
              <a:rPr lang="pt-BR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(Walt Disney)</a:t>
            </a:r>
          </a:p>
        </p:txBody>
      </p:sp>
      <p:sp>
        <p:nvSpPr>
          <p:cNvPr id="20" name="Google Shape;307;p44">
            <a:extLst>
              <a:ext uri="{FF2B5EF4-FFF2-40B4-BE49-F238E27FC236}">
                <a16:creationId xmlns:a16="http://schemas.microsoft.com/office/drawing/2014/main" id="{BE92A662-2209-4D31-8BE1-BC14E1975EA4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Profissão</a:t>
            </a:r>
          </a:p>
        </p:txBody>
      </p:sp>
    </p:spTree>
    <p:extLst>
      <p:ext uri="{BB962C8B-B14F-4D97-AF65-F5344CB8AC3E}">
        <p14:creationId xmlns:p14="http://schemas.microsoft.com/office/powerpoint/2010/main" val="38079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E7C03CC-8A4C-4C4E-93B7-80CCDCBED7B0}"/>
              </a:ext>
            </a:extLst>
          </p:cNvPr>
          <p:cNvSpPr txBox="1"/>
          <p:nvPr/>
        </p:nvSpPr>
        <p:spPr>
          <a:xfrm>
            <a:off x="5476165" y="1385581"/>
            <a:ext cx="6166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“A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destruição criativa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descreve o processo de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inovação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, que tem lugar numa economia de mercado em que novos produtos destroem empresas velhas e antigos modelos de negócios”.</a:t>
            </a:r>
            <a:r>
              <a:rPr lang="pt-BR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                                   </a:t>
            </a:r>
          </a:p>
          <a:p>
            <a:pPr algn="just"/>
            <a:r>
              <a:rPr lang="pt-BR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                 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03C0C78-1AB0-4C0F-935B-8AC770575B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8817" r="12465"/>
          <a:stretch/>
        </p:blipFill>
        <p:spPr>
          <a:xfrm flipH="1">
            <a:off x="2421228" y="1451754"/>
            <a:ext cx="2670463" cy="3529337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10124E7-33FA-4A86-961B-3E6EEBD60A46}"/>
              </a:ext>
            </a:extLst>
          </p:cNvPr>
          <p:cNvSpPr txBox="1"/>
          <p:nvPr/>
        </p:nvSpPr>
        <p:spPr>
          <a:xfrm>
            <a:off x="2137786" y="5037478"/>
            <a:ext cx="3208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JOSEPH ALOIS SCHUMPETER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7D59BBD-F499-42B0-8646-11D54BAC4FDA}"/>
              </a:ext>
            </a:extLst>
          </p:cNvPr>
          <p:cNvSpPr txBox="1"/>
          <p:nvPr/>
        </p:nvSpPr>
        <p:spPr>
          <a:xfrm>
            <a:off x="5476165" y="3884061"/>
            <a:ext cx="616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“O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empreendedor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é o agente da inovação e da destruição criativa da ordem econômica”.</a:t>
            </a:r>
            <a:r>
              <a:rPr lang="pt-BR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                             </a:t>
            </a:r>
          </a:p>
          <a:p>
            <a:pPr algn="just"/>
            <a:r>
              <a:rPr lang="pt-BR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                 </a:t>
            </a:r>
          </a:p>
        </p:txBody>
      </p:sp>
      <p:sp>
        <p:nvSpPr>
          <p:cNvPr id="24" name="Google Shape;307;p44">
            <a:extLst>
              <a:ext uri="{FF2B5EF4-FFF2-40B4-BE49-F238E27FC236}">
                <a16:creationId xmlns:a16="http://schemas.microsoft.com/office/drawing/2014/main" id="{C3F3E06D-A0ED-4C6F-B780-292302D45016}"/>
              </a:ext>
            </a:extLst>
          </p:cNvPr>
          <p:cNvSpPr txBox="1">
            <a:spLocks/>
          </p:cNvSpPr>
          <p:nvPr/>
        </p:nvSpPr>
        <p:spPr>
          <a:xfrm>
            <a:off x="5482306" y="134939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Profissão</a:t>
            </a:r>
          </a:p>
        </p:txBody>
      </p:sp>
    </p:spTree>
    <p:extLst>
      <p:ext uri="{BB962C8B-B14F-4D97-AF65-F5344CB8AC3E}">
        <p14:creationId xmlns:p14="http://schemas.microsoft.com/office/powerpoint/2010/main" val="2131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414FF3-D44F-4BA1-8151-371DD519C06E}"/>
              </a:ext>
            </a:extLst>
          </p:cNvPr>
          <p:cNvSpPr txBox="1"/>
          <p:nvPr/>
        </p:nvSpPr>
        <p:spPr>
          <a:xfrm>
            <a:off x="2298107" y="2042504"/>
            <a:ext cx="9269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“O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empreendedor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cria novos recursos de produção ou desenvolve recursos já existentes com um potencial refinado para produzir riqueza”.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</a:t>
            </a:r>
            <a:r>
              <a:rPr lang="pt-BR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                      Por Peter Drucker, (1982)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C551593-BECE-4F94-BFCF-AECC45545B5E}"/>
              </a:ext>
            </a:extLst>
          </p:cNvPr>
          <p:cNvSpPr txBox="1"/>
          <p:nvPr/>
        </p:nvSpPr>
        <p:spPr>
          <a:xfrm>
            <a:off x="2310986" y="3559659"/>
            <a:ext cx="9269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“Ser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empreendedor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significa ser um realizador, que produz novas ideias através da congruência entre criatividade e imaginação”.  </a:t>
            </a:r>
            <a:r>
              <a:rPr lang="pt-BR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                                                             </a:t>
            </a:r>
            <a:r>
              <a:rPr lang="pt-BR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charset="0"/>
              </a:rPr>
              <a:t>SEBRAE (2019)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8A8E910-50BD-4BCB-B369-31FAE3FCAFCF}"/>
              </a:ext>
            </a:extLst>
          </p:cNvPr>
          <p:cNvSpPr txBox="1"/>
          <p:nvPr/>
        </p:nvSpPr>
        <p:spPr>
          <a:xfrm>
            <a:off x="2228533" y="1347716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O EMPREENDEDOR</a:t>
            </a:r>
          </a:p>
        </p:txBody>
      </p:sp>
      <p:sp>
        <p:nvSpPr>
          <p:cNvPr id="24" name="Google Shape;307;p44">
            <a:extLst>
              <a:ext uri="{FF2B5EF4-FFF2-40B4-BE49-F238E27FC236}">
                <a16:creationId xmlns:a16="http://schemas.microsoft.com/office/drawing/2014/main" id="{74296B83-8DAC-4341-89D8-613D97290EAA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Profissão</a:t>
            </a:r>
          </a:p>
        </p:txBody>
      </p:sp>
    </p:spTree>
    <p:extLst>
      <p:ext uri="{BB962C8B-B14F-4D97-AF65-F5344CB8AC3E}">
        <p14:creationId xmlns:p14="http://schemas.microsoft.com/office/powerpoint/2010/main" val="8920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A107AB3-734E-4E01-97BE-A5DB2CB249A4}"/>
              </a:ext>
            </a:extLst>
          </p:cNvPr>
          <p:cNvGrpSpPr/>
          <p:nvPr/>
        </p:nvGrpSpPr>
        <p:grpSpPr>
          <a:xfrm>
            <a:off x="4545365" y="1364529"/>
            <a:ext cx="5538792" cy="3271864"/>
            <a:chOff x="1465218" y="3711459"/>
            <a:chExt cx="4349933" cy="2529720"/>
          </a:xfrm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C3BF3E7F-DB42-4C1F-8478-803BBEEB177C}"/>
                </a:ext>
              </a:extLst>
            </p:cNvPr>
            <p:cNvSpPr/>
            <p:nvPr/>
          </p:nvSpPr>
          <p:spPr>
            <a:xfrm>
              <a:off x="1465218" y="3711459"/>
              <a:ext cx="2129245" cy="1214846"/>
            </a:xfrm>
            <a:prstGeom prst="roundRect">
              <a:avLst>
                <a:gd name="adj" fmla="val 914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INVENTOR</a:t>
              </a:r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394BDA3E-1E9C-4889-9B7D-C19A8F8D799F}"/>
                </a:ext>
              </a:extLst>
            </p:cNvPr>
            <p:cNvSpPr/>
            <p:nvPr/>
          </p:nvSpPr>
          <p:spPr>
            <a:xfrm>
              <a:off x="3685906" y="3711459"/>
              <a:ext cx="2129245" cy="1214846"/>
            </a:xfrm>
            <a:prstGeom prst="roundRect">
              <a:avLst>
                <a:gd name="adj" fmla="val 914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EMPREENDEDOR</a:t>
              </a:r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EDD12C9A-12E2-4428-9C1B-3AAE7E5600F8}"/>
                </a:ext>
              </a:extLst>
            </p:cNvPr>
            <p:cNvSpPr/>
            <p:nvPr/>
          </p:nvSpPr>
          <p:spPr>
            <a:xfrm>
              <a:off x="1465218" y="5026333"/>
              <a:ext cx="2129245" cy="1214846"/>
            </a:xfrm>
            <a:prstGeom prst="roundRect">
              <a:avLst>
                <a:gd name="adj" fmla="val 914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COLABORADORES</a:t>
              </a:r>
            </a:p>
          </p:txBody>
        </p:sp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88B74E20-4CB8-489B-8C95-3B4F2D87F782}"/>
                </a:ext>
              </a:extLst>
            </p:cNvPr>
            <p:cNvSpPr/>
            <p:nvPr/>
          </p:nvSpPr>
          <p:spPr>
            <a:xfrm>
              <a:off x="3685906" y="5026333"/>
              <a:ext cx="2129245" cy="1214846"/>
            </a:xfrm>
            <a:prstGeom prst="roundRect">
              <a:avLst>
                <a:gd name="adj" fmla="val 914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charset="0"/>
                </a:rPr>
                <a:t>GERENTE</a:t>
              </a:r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3C79F06-6811-4EC4-BF1D-AF041915C0A8}"/>
              </a:ext>
            </a:extLst>
          </p:cNvPr>
          <p:cNvSpPr txBox="1"/>
          <p:nvPr/>
        </p:nvSpPr>
        <p:spPr>
          <a:xfrm>
            <a:off x="5333927" y="4643687"/>
            <a:ext cx="39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BAIXA                                       ALTA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0D95122-31B7-4986-B69F-2FE804424708}"/>
              </a:ext>
            </a:extLst>
          </p:cNvPr>
          <p:cNvSpPr txBox="1"/>
          <p:nvPr/>
        </p:nvSpPr>
        <p:spPr>
          <a:xfrm>
            <a:off x="6348539" y="4892308"/>
            <a:ext cx="181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GESTÃO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178F02E-EAA7-43D4-B398-6C5A264639AA}"/>
              </a:ext>
            </a:extLst>
          </p:cNvPr>
          <p:cNvSpPr txBox="1"/>
          <p:nvPr/>
        </p:nvSpPr>
        <p:spPr>
          <a:xfrm rot="16200000">
            <a:off x="1961686" y="2785295"/>
            <a:ext cx="3752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CRIATIVIDADE &amp;  INOVAÇÃO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C8DD235-E053-4628-8E07-048A76A48781}"/>
              </a:ext>
            </a:extLst>
          </p:cNvPr>
          <p:cNvSpPr txBox="1"/>
          <p:nvPr/>
        </p:nvSpPr>
        <p:spPr>
          <a:xfrm rot="16200000">
            <a:off x="2983002" y="2530042"/>
            <a:ext cx="2731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BAIXA                 ALTA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8EA820B-7C85-41F7-AA9E-6BB2492DE1A2}"/>
              </a:ext>
            </a:extLst>
          </p:cNvPr>
          <p:cNvSpPr txBox="1"/>
          <p:nvPr/>
        </p:nvSpPr>
        <p:spPr>
          <a:xfrm>
            <a:off x="7823570" y="5232268"/>
            <a:ext cx="271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Roboto Condensed" panose="02000000000000000000" charset="0"/>
              </a:rPr>
              <a:t>Em José Marques (2019)</a:t>
            </a:r>
          </a:p>
        </p:txBody>
      </p:sp>
      <p:sp>
        <p:nvSpPr>
          <p:cNvPr id="31" name="Google Shape;307;p44">
            <a:extLst>
              <a:ext uri="{FF2B5EF4-FFF2-40B4-BE49-F238E27FC236}">
                <a16:creationId xmlns:a16="http://schemas.microsoft.com/office/drawing/2014/main" id="{9168710D-86C0-4C9F-A72F-42AB9A342C02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Profissão</a:t>
            </a:r>
          </a:p>
        </p:txBody>
      </p:sp>
    </p:spTree>
    <p:extLst>
      <p:ext uri="{BB962C8B-B14F-4D97-AF65-F5344CB8AC3E}">
        <p14:creationId xmlns:p14="http://schemas.microsoft.com/office/powerpoint/2010/main" val="213196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6087629-E2EE-4CBD-B8B2-6029C529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256DF8C-D24F-4254-B7C1-51040D772F20}"/>
              </a:ext>
            </a:extLst>
          </p:cNvPr>
          <p:cNvSpPr/>
          <p:nvPr/>
        </p:nvSpPr>
        <p:spPr>
          <a:xfrm>
            <a:off x="2295218" y="5744684"/>
            <a:ext cx="126010" cy="864000"/>
          </a:xfrm>
          <a:prstGeom prst="roundRect">
            <a:avLst>
              <a:gd name="adj" fmla="val 411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727E54-54F8-4923-BD5D-026833AE503E}"/>
              </a:ext>
            </a:extLst>
          </p:cNvPr>
          <p:cNvSpPr txBox="1"/>
          <p:nvPr/>
        </p:nvSpPr>
        <p:spPr>
          <a:xfrm>
            <a:off x="2502752" y="5601930"/>
            <a:ext cx="9442008" cy="1130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REFLEXÕES NECESSÁRIAS AOS 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PPGs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/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DECEx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Roboto Medium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no âmbito da CAPES e do SNPG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E20B25-B937-4D77-84FB-85A5E9B12B9F}"/>
              </a:ext>
            </a:extLst>
          </p:cNvPr>
          <p:cNvSpPr txBox="1"/>
          <p:nvPr/>
        </p:nvSpPr>
        <p:spPr>
          <a:xfrm>
            <a:off x="2281047" y="1200995"/>
            <a:ext cx="8773043" cy="3444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SUBSÍDIOS PARA A REFLEXÃO </a:t>
            </a:r>
          </a:p>
          <a:p>
            <a:pPr marL="285750" indent="-36000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Política Setorial de Defesa MD 2020-2031</a:t>
            </a:r>
          </a:p>
          <a:p>
            <a:pPr marL="285750" indent="-36000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Plano Estratégico do EB 2020-2023</a:t>
            </a:r>
          </a:p>
          <a:p>
            <a:pPr marL="285750" indent="-36000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Ensino/pesquisa do 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DECEx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36000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Formação de RH no SNPG</a:t>
            </a:r>
          </a:p>
        </p:txBody>
      </p:sp>
    </p:spTree>
    <p:extLst>
      <p:ext uri="{BB962C8B-B14F-4D97-AF65-F5344CB8AC3E}">
        <p14:creationId xmlns:p14="http://schemas.microsoft.com/office/powerpoint/2010/main" val="2473121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7DAA202-2CEA-4D65-8C82-FFC8721151D5}"/>
              </a:ext>
            </a:extLst>
          </p:cNvPr>
          <p:cNvGrpSpPr/>
          <p:nvPr/>
        </p:nvGrpSpPr>
        <p:grpSpPr>
          <a:xfrm>
            <a:off x="4081453" y="1316759"/>
            <a:ext cx="7187561" cy="2133131"/>
            <a:chOff x="1837228" y="1445919"/>
            <a:chExt cx="6528053" cy="1847538"/>
          </a:xfrm>
        </p:grpSpPr>
        <p:grpSp>
          <p:nvGrpSpPr>
            <p:cNvPr id="32" name="Google Shape;1862;p72">
              <a:extLst>
                <a:ext uri="{FF2B5EF4-FFF2-40B4-BE49-F238E27FC236}">
                  <a16:creationId xmlns:a16="http://schemas.microsoft.com/office/drawing/2014/main" id="{5E716250-19F6-466B-9B29-F93A7C9B6DB2}"/>
                </a:ext>
              </a:extLst>
            </p:cNvPr>
            <p:cNvGrpSpPr/>
            <p:nvPr/>
          </p:nvGrpSpPr>
          <p:grpSpPr>
            <a:xfrm>
              <a:off x="1837228" y="1458333"/>
              <a:ext cx="1589254" cy="1835124"/>
              <a:chOff x="4721075" y="260350"/>
              <a:chExt cx="255900" cy="30955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Google Shape;1863;p72">
                <a:extLst>
                  <a:ext uri="{FF2B5EF4-FFF2-40B4-BE49-F238E27FC236}">
                    <a16:creationId xmlns:a16="http://schemas.microsoft.com/office/drawing/2014/main" id="{B5FFD397-51C8-4326-A2DE-CC2B8A769283}"/>
                  </a:ext>
                </a:extLst>
              </p:cNvPr>
              <p:cNvSpPr/>
              <p:nvPr/>
            </p:nvSpPr>
            <p:spPr>
              <a:xfrm>
                <a:off x="4721075" y="272900"/>
                <a:ext cx="74325" cy="294475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1779" extrusionOk="0">
                    <a:moveTo>
                      <a:pt x="30" y="1"/>
                    </a:moveTo>
                    <a:lnTo>
                      <a:pt x="1" y="7488"/>
                    </a:lnTo>
                    <a:lnTo>
                      <a:pt x="2943" y="11779"/>
                    </a:lnTo>
                    <a:lnTo>
                      <a:pt x="2972" y="4292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37" name="Google Shape;1864;p72">
                <a:extLst>
                  <a:ext uri="{FF2B5EF4-FFF2-40B4-BE49-F238E27FC236}">
                    <a16:creationId xmlns:a16="http://schemas.microsoft.com/office/drawing/2014/main" id="{5DD76FF5-3A74-4336-A909-2E4BF912AB25}"/>
                  </a:ext>
                </a:extLst>
              </p:cNvPr>
              <p:cNvSpPr/>
              <p:nvPr/>
            </p:nvSpPr>
            <p:spPr>
              <a:xfrm>
                <a:off x="4794825" y="375875"/>
                <a:ext cx="103175" cy="1940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7761" extrusionOk="0">
                    <a:moveTo>
                      <a:pt x="1804" y="0"/>
                    </a:moveTo>
                    <a:cubicBezTo>
                      <a:pt x="1717" y="0"/>
                      <a:pt x="1623" y="0"/>
                      <a:pt x="1537" y="8"/>
                    </a:cubicBezTo>
                    <a:lnTo>
                      <a:pt x="1522" y="8"/>
                    </a:lnTo>
                    <a:cubicBezTo>
                      <a:pt x="1429" y="8"/>
                      <a:pt x="1342" y="15"/>
                      <a:pt x="1248" y="22"/>
                    </a:cubicBezTo>
                    <a:lnTo>
                      <a:pt x="1155" y="29"/>
                    </a:lnTo>
                    <a:lnTo>
                      <a:pt x="960" y="44"/>
                    </a:lnTo>
                    <a:lnTo>
                      <a:pt x="909" y="51"/>
                    </a:lnTo>
                    <a:lnTo>
                      <a:pt x="866" y="58"/>
                    </a:lnTo>
                    <a:cubicBezTo>
                      <a:pt x="765" y="65"/>
                      <a:pt x="664" y="80"/>
                      <a:pt x="570" y="87"/>
                    </a:cubicBezTo>
                    <a:lnTo>
                      <a:pt x="534" y="94"/>
                    </a:lnTo>
                    <a:cubicBezTo>
                      <a:pt x="426" y="108"/>
                      <a:pt x="318" y="130"/>
                      <a:pt x="210" y="145"/>
                    </a:cubicBezTo>
                    <a:lnTo>
                      <a:pt x="181" y="152"/>
                    </a:lnTo>
                    <a:lnTo>
                      <a:pt x="29" y="181"/>
                    </a:lnTo>
                    <a:lnTo>
                      <a:pt x="1" y="7667"/>
                    </a:lnTo>
                    <a:lnTo>
                      <a:pt x="181" y="7638"/>
                    </a:lnTo>
                    <a:cubicBezTo>
                      <a:pt x="289" y="7617"/>
                      <a:pt x="397" y="7602"/>
                      <a:pt x="505" y="7588"/>
                    </a:cubicBezTo>
                    <a:lnTo>
                      <a:pt x="542" y="7581"/>
                    </a:lnTo>
                    <a:cubicBezTo>
                      <a:pt x="635" y="7566"/>
                      <a:pt x="736" y="7552"/>
                      <a:pt x="837" y="7545"/>
                    </a:cubicBezTo>
                    <a:lnTo>
                      <a:pt x="924" y="7537"/>
                    </a:lnTo>
                    <a:cubicBezTo>
                      <a:pt x="989" y="7530"/>
                      <a:pt x="1054" y="7523"/>
                      <a:pt x="1119" y="7516"/>
                    </a:cubicBezTo>
                    <a:lnTo>
                      <a:pt x="1212" y="7508"/>
                    </a:lnTo>
                    <a:cubicBezTo>
                      <a:pt x="1306" y="7508"/>
                      <a:pt x="1393" y="7501"/>
                      <a:pt x="1486" y="7494"/>
                    </a:cubicBezTo>
                    <a:lnTo>
                      <a:pt x="2164" y="7494"/>
                    </a:lnTo>
                    <a:lnTo>
                      <a:pt x="2316" y="7501"/>
                    </a:lnTo>
                    <a:lnTo>
                      <a:pt x="2438" y="7508"/>
                    </a:lnTo>
                    <a:lnTo>
                      <a:pt x="2590" y="7516"/>
                    </a:lnTo>
                    <a:lnTo>
                      <a:pt x="2712" y="7530"/>
                    </a:lnTo>
                    <a:lnTo>
                      <a:pt x="2857" y="7545"/>
                    </a:lnTo>
                    <a:lnTo>
                      <a:pt x="2979" y="7552"/>
                    </a:lnTo>
                    <a:lnTo>
                      <a:pt x="3124" y="7573"/>
                    </a:lnTo>
                    <a:lnTo>
                      <a:pt x="3246" y="7588"/>
                    </a:lnTo>
                    <a:lnTo>
                      <a:pt x="3398" y="7617"/>
                    </a:lnTo>
                    <a:lnTo>
                      <a:pt x="3520" y="7638"/>
                    </a:lnTo>
                    <a:lnTo>
                      <a:pt x="3672" y="7667"/>
                    </a:lnTo>
                    <a:lnTo>
                      <a:pt x="3780" y="7689"/>
                    </a:lnTo>
                    <a:cubicBezTo>
                      <a:pt x="3888" y="7710"/>
                      <a:pt x="3996" y="7732"/>
                      <a:pt x="4097" y="7761"/>
                    </a:cubicBezTo>
                    <a:lnTo>
                      <a:pt x="4126" y="267"/>
                    </a:lnTo>
                    <a:cubicBezTo>
                      <a:pt x="4025" y="238"/>
                      <a:pt x="3917" y="217"/>
                      <a:pt x="3816" y="195"/>
                    </a:cubicBezTo>
                    <a:lnTo>
                      <a:pt x="3773" y="188"/>
                    </a:lnTo>
                    <a:cubicBezTo>
                      <a:pt x="3751" y="181"/>
                      <a:pt x="3729" y="173"/>
                      <a:pt x="3701" y="173"/>
                    </a:cubicBezTo>
                    <a:lnTo>
                      <a:pt x="3549" y="145"/>
                    </a:lnTo>
                    <a:lnTo>
                      <a:pt x="3434" y="123"/>
                    </a:lnTo>
                    <a:lnTo>
                      <a:pt x="3275" y="101"/>
                    </a:lnTo>
                    <a:lnTo>
                      <a:pt x="3210" y="87"/>
                    </a:lnTo>
                    <a:lnTo>
                      <a:pt x="3160" y="80"/>
                    </a:lnTo>
                    <a:lnTo>
                      <a:pt x="3015" y="65"/>
                    </a:lnTo>
                    <a:lnTo>
                      <a:pt x="2886" y="51"/>
                    </a:lnTo>
                    <a:lnTo>
                      <a:pt x="2741" y="36"/>
                    </a:lnTo>
                    <a:lnTo>
                      <a:pt x="2662" y="29"/>
                    </a:lnTo>
                    <a:lnTo>
                      <a:pt x="2619" y="29"/>
                    </a:lnTo>
                    <a:lnTo>
                      <a:pt x="2467" y="15"/>
                    </a:lnTo>
                    <a:lnTo>
                      <a:pt x="2352" y="8"/>
                    </a:lnTo>
                    <a:lnTo>
                      <a:pt x="2200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Google Shape;1865;p72">
                <a:extLst>
                  <a:ext uri="{FF2B5EF4-FFF2-40B4-BE49-F238E27FC236}">
                    <a16:creationId xmlns:a16="http://schemas.microsoft.com/office/drawing/2014/main" id="{B5ED231B-3667-4286-8FC8-02218A03F52B}"/>
                  </a:ext>
                </a:extLst>
              </p:cNvPr>
              <p:cNvSpPr/>
              <p:nvPr/>
            </p:nvSpPr>
            <p:spPr>
              <a:xfrm>
                <a:off x="4897425" y="276875"/>
                <a:ext cx="79550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1714" extrusionOk="0">
                    <a:moveTo>
                      <a:pt x="3181" y="1"/>
                    </a:moveTo>
                    <a:lnTo>
                      <a:pt x="29" y="4227"/>
                    </a:lnTo>
                    <a:lnTo>
                      <a:pt x="0" y="11714"/>
                    </a:lnTo>
                    <a:lnTo>
                      <a:pt x="3152" y="7487"/>
                    </a:lnTo>
                    <a:lnTo>
                      <a:pt x="318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39" name="Google Shape;1866;p72">
                <a:extLst>
                  <a:ext uri="{FF2B5EF4-FFF2-40B4-BE49-F238E27FC236}">
                    <a16:creationId xmlns:a16="http://schemas.microsoft.com/office/drawing/2014/main" id="{EDA1E34C-D8ED-4537-A052-89BC0B99835A}"/>
                  </a:ext>
                </a:extLst>
              </p:cNvPr>
              <p:cNvSpPr/>
              <p:nvPr/>
            </p:nvSpPr>
            <p:spPr>
              <a:xfrm>
                <a:off x="4721800" y="260350"/>
                <a:ext cx="255175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10207" h="4889" extrusionOk="0">
                    <a:moveTo>
                      <a:pt x="4749" y="1"/>
                    </a:moveTo>
                    <a:cubicBezTo>
                      <a:pt x="3158" y="1"/>
                      <a:pt x="1567" y="168"/>
                      <a:pt x="1" y="503"/>
                    </a:cubicBezTo>
                    <a:lnTo>
                      <a:pt x="2943" y="4794"/>
                    </a:lnTo>
                    <a:cubicBezTo>
                      <a:pt x="3555" y="4675"/>
                      <a:pt x="4174" y="4614"/>
                      <a:pt x="4792" y="4614"/>
                    </a:cubicBezTo>
                    <a:cubicBezTo>
                      <a:pt x="5552" y="4614"/>
                      <a:pt x="6311" y="4705"/>
                      <a:pt x="7054" y="4888"/>
                    </a:cubicBezTo>
                    <a:lnTo>
                      <a:pt x="10206" y="662"/>
                    </a:lnTo>
                    <a:cubicBezTo>
                      <a:pt x="8412" y="222"/>
                      <a:pt x="6580" y="1"/>
                      <a:pt x="4749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3" name="Google Shape;526;p56">
              <a:extLst>
                <a:ext uri="{FF2B5EF4-FFF2-40B4-BE49-F238E27FC236}">
                  <a16:creationId xmlns:a16="http://schemas.microsoft.com/office/drawing/2014/main" id="{C62C5336-18A4-4CFB-8BA0-CD364E65A1F7}"/>
                </a:ext>
              </a:extLst>
            </p:cNvPr>
            <p:cNvSpPr txBox="1">
              <a:spLocks/>
            </p:cNvSpPr>
            <p:nvPr/>
          </p:nvSpPr>
          <p:spPr>
            <a:xfrm>
              <a:off x="4962984" y="1907268"/>
              <a:ext cx="3402297" cy="54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pPr algn="r"/>
              <a:r>
                <a:rPr lang="pt-BR" sz="2000" spc="3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rPr>
                <a:t>TOLERAR A INCERTEZA</a:t>
              </a:r>
              <a:endParaRPr lang="pt-BR" sz="3200" spc="3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0058A18D-C9D8-45CF-BB97-D0BD97292972}"/>
                </a:ext>
              </a:extLst>
            </p:cNvPr>
            <p:cNvSpPr txBox="1"/>
            <p:nvPr/>
          </p:nvSpPr>
          <p:spPr>
            <a:xfrm>
              <a:off x="2274814" y="1445919"/>
              <a:ext cx="572467" cy="61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Roboto Condensed" panose="02000000000000000000" charset="0"/>
                </a:rPr>
                <a:t>5º</a:t>
              </a:r>
            </a:p>
          </p:txBody>
        </p: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3D7DD010-1437-4CA5-B075-F624541D97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7915" y="1944194"/>
              <a:ext cx="3529304" cy="2254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FAD3CCD5-F609-4A4C-B158-FAC55B3734A2}"/>
              </a:ext>
            </a:extLst>
          </p:cNvPr>
          <p:cNvGrpSpPr/>
          <p:nvPr/>
        </p:nvGrpSpPr>
        <p:grpSpPr>
          <a:xfrm>
            <a:off x="2761100" y="1704843"/>
            <a:ext cx="8507914" cy="2039055"/>
            <a:chOff x="638027" y="1782045"/>
            <a:chExt cx="7727254" cy="1766058"/>
          </a:xfrm>
        </p:grpSpPr>
        <p:grpSp>
          <p:nvGrpSpPr>
            <p:cNvPr id="41" name="Google Shape;1867;p72">
              <a:extLst>
                <a:ext uri="{FF2B5EF4-FFF2-40B4-BE49-F238E27FC236}">
                  <a16:creationId xmlns:a16="http://schemas.microsoft.com/office/drawing/2014/main" id="{C384DD3C-F3AA-43B2-90BB-DD7A31AF1714}"/>
                </a:ext>
              </a:extLst>
            </p:cNvPr>
            <p:cNvGrpSpPr/>
            <p:nvPr/>
          </p:nvGrpSpPr>
          <p:grpSpPr>
            <a:xfrm>
              <a:off x="638027" y="1782045"/>
              <a:ext cx="1664246" cy="1766058"/>
              <a:chOff x="4428250" y="314750"/>
              <a:chExt cx="267975" cy="29790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Google Shape;1868;p72">
                <a:extLst>
                  <a:ext uri="{FF2B5EF4-FFF2-40B4-BE49-F238E27FC236}">
                    <a16:creationId xmlns:a16="http://schemas.microsoft.com/office/drawing/2014/main" id="{B51DCA77-D35F-4F81-A379-F31512D81648}"/>
                  </a:ext>
                </a:extLst>
              </p:cNvPr>
              <p:cNvSpPr/>
              <p:nvPr/>
            </p:nvSpPr>
            <p:spPr>
              <a:xfrm>
                <a:off x="4428975" y="314750"/>
                <a:ext cx="267250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0690" h="6103" extrusionOk="0">
                    <a:moveTo>
                      <a:pt x="7747" y="0"/>
                    </a:moveTo>
                    <a:cubicBezTo>
                      <a:pt x="4386" y="729"/>
                      <a:pt x="1530" y="2207"/>
                      <a:pt x="1" y="4263"/>
                    </a:cubicBezTo>
                    <a:lnTo>
                      <a:pt x="7314" y="6102"/>
                    </a:lnTo>
                    <a:cubicBezTo>
                      <a:pt x="7970" y="5215"/>
                      <a:pt x="9225" y="4580"/>
                      <a:pt x="10689" y="4292"/>
                    </a:cubicBezTo>
                    <a:lnTo>
                      <a:pt x="7747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46" name="Google Shape;1869;p72">
                <a:extLst>
                  <a:ext uri="{FF2B5EF4-FFF2-40B4-BE49-F238E27FC236}">
                    <a16:creationId xmlns:a16="http://schemas.microsoft.com/office/drawing/2014/main" id="{4C1ECDCD-46C4-41D4-BBDD-6CD702960C73}"/>
                  </a:ext>
                </a:extLst>
              </p:cNvPr>
              <p:cNvSpPr/>
              <p:nvPr/>
            </p:nvSpPr>
            <p:spPr>
              <a:xfrm>
                <a:off x="4611100" y="422025"/>
                <a:ext cx="84775" cy="19045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7618" extrusionOk="0">
                    <a:moveTo>
                      <a:pt x="3390" y="1"/>
                    </a:moveTo>
                    <a:cubicBezTo>
                      <a:pt x="3318" y="22"/>
                      <a:pt x="3231" y="37"/>
                      <a:pt x="3145" y="58"/>
                    </a:cubicBezTo>
                    <a:lnTo>
                      <a:pt x="3065" y="80"/>
                    </a:lnTo>
                    <a:lnTo>
                      <a:pt x="2900" y="123"/>
                    </a:lnTo>
                    <a:lnTo>
                      <a:pt x="2806" y="145"/>
                    </a:lnTo>
                    <a:cubicBezTo>
                      <a:pt x="2755" y="159"/>
                      <a:pt x="2705" y="174"/>
                      <a:pt x="2654" y="188"/>
                    </a:cubicBezTo>
                    <a:lnTo>
                      <a:pt x="2553" y="217"/>
                    </a:lnTo>
                    <a:lnTo>
                      <a:pt x="2481" y="239"/>
                    </a:lnTo>
                    <a:lnTo>
                      <a:pt x="2395" y="268"/>
                    </a:lnTo>
                    <a:lnTo>
                      <a:pt x="2330" y="289"/>
                    </a:lnTo>
                    <a:cubicBezTo>
                      <a:pt x="2258" y="318"/>
                      <a:pt x="2186" y="340"/>
                      <a:pt x="2113" y="369"/>
                    </a:cubicBezTo>
                    <a:lnTo>
                      <a:pt x="2085" y="383"/>
                    </a:lnTo>
                    <a:lnTo>
                      <a:pt x="1897" y="455"/>
                    </a:lnTo>
                    <a:lnTo>
                      <a:pt x="1839" y="484"/>
                    </a:lnTo>
                    <a:cubicBezTo>
                      <a:pt x="1782" y="506"/>
                      <a:pt x="1724" y="534"/>
                      <a:pt x="1673" y="556"/>
                    </a:cubicBezTo>
                    <a:lnTo>
                      <a:pt x="1623" y="578"/>
                    </a:lnTo>
                    <a:cubicBezTo>
                      <a:pt x="1558" y="607"/>
                      <a:pt x="1493" y="643"/>
                      <a:pt x="1428" y="679"/>
                    </a:cubicBezTo>
                    <a:lnTo>
                      <a:pt x="1385" y="700"/>
                    </a:lnTo>
                    <a:cubicBezTo>
                      <a:pt x="1334" y="729"/>
                      <a:pt x="1284" y="758"/>
                      <a:pt x="1234" y="787"/>
                    </a:cubicBezTo>
                    <a:lnTo>
                      <a:pt x="1183" y="816"/>
                    </a:lnTo>
                    <a:lnTo>
                      <a:pt x="1140" y="837"/>
                    </a:lnTo>
                    <a:lnTo>
                      <a:pt x="1068" y="888"/>
                    </a:lnTo>
                    <a:lnTo>
                      <a:pt x="981" y="946"/>
                    </a:lnTo>
                    <a:cubicBezTo>
                      <a:pt x="945" y="967"/>
                      <a:pt x="909" y="989"/>
                      <a:pt x="880" y="1010"/>
                    </a:cubicBezTo>
                    <a:lnTo>
                      <a:pt x="786" y="1075"/>
                    </a:lnTo>
                    <a:lnTo>
                      <a:pt x="693" y="1147"/>
                    </a:lnTo>
                    <a:lnTo>
                      <a:pt x="613" y="1212"/>
                    </a:lnTo>
                    <a:cubicBezTo>
                      <a:pt x="577" y="1234"/>
                      <a:pt x="548" y="1263"/>
                      <a:pt x="519" y="1284"/>
                    </a:cubicBezTo>
                    <a:lnTo>
                      <a:pt x="447" y="1349"/>
                    </a:lnTo>
                    <a:lnTo>
                      <a:pt x="433" y="1364"/>
                    </a:lnTo>
                    <a:cubicBezTo>
                      <a:pt x="390" y="1400"/>
                      <a:pt x="354" y="1443"/>
                      <a:pt x="310" y="1479"/>
                    </a:cubicBezTo>
                    <a:lnTo>
                      <a:pt x="289" y="1508"/>
                    </a:lnTo>
                    <a:cubicBezTo>
                      <a:pt x="245" y="1551"/>
                      <a:pt x="195" y="1595"/>
                      <a:pt x="159" y="1645"/>
                    </a:cubicBezTo>
                    <a:cubicBezTo>
                      <a:pt x="130" y="1681"/>
                      <a:pt x="101" y="1710"/>
                      <a:pt x="72" y="1746"/>
                    </a:cubicBezTo>
                    <a:lnTo>
                      <a:pt x="29" y="1804"/>
                    </a:lnTo>
                    <a:lnTo>
                      <a:pt x="0" y="7617"/>
                    </a:lnTo>
                    <a:cubicBezTo>
                      <a:pt x="43" y="7567"/>
                      <a:pt x="87" y="7509"/>
                      <a:pt x="130" y="7458"/>
                    </a:cubicBezTo>
                    <a:lnTo>
                      <a:pt x="130" y="7451"/>
                    </a:lnTo>
                    <a:cubicBezTo>
                      <a:pt x="173" y="7401"/>
                      <a:pt x="209" y="7357"/>
                      <a:pt x="253" y="7314"/>
                    </a:cubicBezTo>
                    <a:lnTo>
                      <a:pt x="281" y="7285"/>
                    </a:lnTo>
                    <a:cubicBezTo>
                      <a:pt x="325" y="7242"/>
                      <a:pt x="368" y="7199"/>
                      <a:pt x="411" y="7155"/>
                    </a:cubicBezTo>
                    <a:cubicBezTo>
                      <a:pt x="440" y="7134"/>
                      <a:pt x="462" y="7112"/>
                      <a:pt x="491" y="7091"/>
                    </a:cubicBezTo>
                    <a:cubicBezTo>
                      <a:pt x="512" y="7069"/>
                      <a:pt x="548" y="7040"/>
                      <a:pt x="577" y="7018"/>
                    </a:cubicBezTo>
                    <a:lnTo>
                      <a:pt x="657" y="6953"/>
                    </a:lnTo>
                    <a:cubicBezTo>
                      <a:pt x="693" y="6925"/>
                      <a:pt x="721" y="6903"/>
                      <a:pt x="757" y="6881"/>
                    </a:cubicBezTo>
                    <a:cubicBezTo>
                      <a:pt x="786" y="6852"/>
                      <a:pt x="815" y="6838"/>
                      <a:pt x="844" y="6816"/>
                    </a:cubicBezTo>
                    <a:cubicBezTo>
                      <a:pt x="873" y="6802"/>
                      <a:pt x="909" y="6773"/>
                      <a:pt x="945" y="6752"/>
                    </a:cubicBezTo>
                    <a:lnTo>
                      <a:pt x="1032" y="6694"/>
                    </a:lnTo>
                    <a:lnTo>
                      <a:pt x="1147" y="6622"/>
                    </a:lnTo>
                    <a:lnTo>
                      <a:pt x="1197" y="6593"/>
                    </a:lnTo>
                    <a:cubicBezTo>
                      <a:pt x="1248" y="6564"/>
                      <a:pt x="1298" y="6535"/>
                      <a:pt x="1349" y="6506"/>
                    </a:cubicBezTo>
                    <a:lnTo>
                      <a:pt x="1392" y="6485"/>
                    </a:lnTo>
                    <a:cubicBezTo>
                      <a:pt x="1457" y="6449"/>
                      <a:pt x="1522" y="6413"/>
                      <a:pt x="1594" y="6384"/>
                    </a:cubicBezTo>
                    <a:lnTo>
                      <a:pt x="1637" y="6362"/>
                    </a:lnTo>
                    <a:cubicBezTo>
                      <a:pt x="1688" y="6340"/>
                      <a:pt x="1746" y="6312"/>
                      <a:pt x="1803" y="6290"/>
                    </a:cubicBezTo>
                    <a:lnTo>
                      <a:pt x="1861" y="6261"/>
                    </a:lnTo>
                    <a:cubicBezTo>
                      <a:pt x="1926" y="6239"/>
                      <a:pt x="1984" y="6211"/>
                      <a:pt x="2049" y="6189"/>
                    </a:cubicBezTo>
                    <a:lnTo>
                      <a:pt x="2077" y="6175"/>
                    </a:lnTo>
                    <a:cubicBezTo>
                      <a:pt x="2149" y="6146"/>
                      <a:pt x="2222" y="6124"/>
                      <a:pt x="2294" y="6095"/>
                    </a:cubicBezTo>
                    <a:lnTo>
                      <a:pt x="2359" y="6074"/>
                    </a:lnTo>
                    <a:lnTo>
                      <a:pt x="2517" y="6023"/>
                    </a:lnTo>
                    <a:lnTo>
                      <a:pt x="2618" y="5994"/>
                    </a:lnTo>
                    <a:lnTo>
                      <a:pt x="2770" y="5951"/>
                    </a:lnTo>
                    <a:lnTo>
                      <a:pt x="2856" y="5929"/>
                    </a:lnTo>
                    <a:cubicBezTo>
                      <a:pt x="2914" y="5915"/>
                      <a:pt x="2972" y="5900"/>
                      <a:pt x="3029" y="5886"/>
                    </a:cubicBezTo>
                    <a:lnTo>
                      <a:pt x="3109" y="5864"/>
                    </a:lnTo>
                    <a:cubicBezTo>
                      <a:pt x="3195" y="5843"/>
                      <a:pt x="3282" y="5828"/>
                      <a:pt x="3368" y="5807"/>
                    </a:cubicBezTo>
                    <a:lnTo>
                      <a:pt x="3390" y="1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47" name="Google Shape;1870;p72">
                <a:extLst>
                  <a:ext uri="{FF2B5EF4-FFF2-40B4-BE49-F238E27FC236}">
                    <a16:creationId xmlns:a16="http://schemas.microsoft.com/office/drawing/2014/main" id="{26345333-0656-4240-8DFD-095C972D6B4D}"/>
                  </a:ext>
                </a:extLst>
              </p:cNvPr>
              <p:cNvSpPr/>
              <p:nvPr/>
            </p:nvSpPr>
            <p:spPr>
              <a:xfrm>
                <a:off x="4428250" y="421300"/>
                <a:ext cx="183600" cy="191350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7654" extrusionOk="0">
                    <a:moveTo>
                      <a:pt x="30" y="1"/>
                    </a:moveTo>
                    <a:lnTo>
                      <a:pt x="1" y="5814"/>
                    </a:lnTo>
                    <a:lnTo>
                      <a:pt x="7314" y="7653"/>
                    </a:lnTo>
                    <a:lnTo>
                      <a:pt x="7343" y="184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2" name="Google Shape;526;p56">
              <a:extLst>
                <a:ext uri="{FF2B5EF4-FFF2-40B4-BE49-F238E27FC236}">
                  <a16:creationId xmlns:a16="http://schemas.microsoft.com/office/drawing/2014/main" id="{891462EC-9CA7-4E3D-94D7-6C6E1A330D9F}"/>
                </a:ext>
              </a:extLst>
            </p:cNvPr>
            <p:cNvSpPr txBox="1">
              <a:spLocks/>
            </p:cNvSpPr>
            <p:nvPr/>
          </p:nvSpPr>
          <p:spPr>
            <a:xfrm>
              <a:off x="4231532" y="2458075"/>
              <a:ext cx="4133749" cy="54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pPr algn="r"/>
              <a:r>
                <a:rPr lang="pt-BR" sz="2000" spc="3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rPr>
                <a:t>CAPACIDADE PARA ADAPTAR</a:t>
              </a:r>
              <a:endParaRPr lang="pt-BR" sz="3200" spc="3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567D485-D10A-4D76-B358-2FBC07ECB297}"/>
                </a:ext>
              </a:extLst>
            </p:cNvPr>
            <p:cNvSpPr txBox="1"/>
            <p:nvPr/>
          </p:nvSpPr>
          <p:spPr>
            <a:xfrm>
              <a:off x="1215923" y="1873791"/>
              <a:ext cx="554996" cy="61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Roboto Condensed" panose="02000000000000000000" charset="0"/>
                </a:rPr>
                <a:t>4º</a:t>
              </a:r>
            </a:p>
          </p:txBody>
        </p: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94486F1B-BF64-4F9E-A668-F0C0044440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7915" y="2511558"/>
              <a:ext cx="3529303" cy="324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B803C29B-BB8D-4FDE-A546-FC2A7BE8E57C}"/>
              </a:ext>
            </a:extLst>
          </p:cNvPr>
          <p:cNvGrpSpPr/>
          <p:nvPr/>
        </p:nvGrpSpPr>
        <p:grpSpPr>
          <a:xfrm>
            <a:off x="2502752" y="2743071"/>
            <a:ext cx="8766262" cy="1767490"/>
            <a:chOff x="403384" y="2681270"/>
            <a:chExt cx="7961897" cy="1530851"/>
          </a:xfrm>
        </p:grpSpPr>
        <p:grpSp>
          <p:nvGrpSpPr>
            <p:cNvPr id="49" name="Google Shape;1875;p72">
              <a:extLst>
                <a:ext uri="{FF2B5EF4-FFF2-40B4-BE49-F238E27FC236}">
                  <a16:creationId xmlns:a16="http://schemas.microsoft.com/office/drawing/2014/main" id="{BDCADF73-41D0-41F1-87A4-45342E9395FF}"/>
                </a:ext>
              </a:extLst>
            </p:cNvPr>
            <p:cNvGrpSpPr/>
            <p:nvPr/>
          </p:nvGrpSpPr>
          <p:grpSpPr>
            <a:xfrm>
              <a:off x="403384" y="2681270"/>
              <a:ext cx="1379807" cy="1530851"/>
              <a:chOff x="4390750" y="609200"/>
              <a:chExt cx="222175" cy="2582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Google Shape;1876;p72">
                <a:extLst>
                  <a:ext uri="{FF2B5EF4-FFF2-40B4-BE49-F238E27FC236}">
                    <a16:creationId xmlns:a16="http://schemas.microsoft.com/office/drawing/2014/main" id="{1754AB6F-DE84-4D3B-8917-4F4321494801}"/>
                  </a:ext>
                </a:extLst>
              </p:cNvPr>
              <p:cNvSpPr/>
              <p:nvPr/>
            </p:nvSpPr>
            <p:spPr>
              <a:xfrm>
                <a:off x="4599550" y="655000"/>
                <a:ext cx="12300" cy="13580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432" extrusionOk="0">
                    <a:moveTo>
                      <a:pt x="491" y="0"/>
                    </a:moveTo>
                    <a:lnTo>
                      <a:pt x="491" y="0"/>
                    </a:lnTo>
                    <a:cubicBezTo>
                      <a:pt x="448" y="51"/>
                      <a:pt x="419" y="101"/>
                      <a:pt x="383" y="152"/>
                    </a:cubicBezTo>
                    <a:lnTo>
                      <a:pt x="354" y="202"/>
                    </a:lnTo>
                    <a:cubicBezTo>
                      <a:pt x="332" y="231"/>
                      <a:pt x="318" y="260"/>
                      <a:pt x="304" y="289"/>
                    </a:cubicBezTo>
                    <a:lnTo>
                      <a:pt x="296" y="303"/>
                    </a:lnTo>
                    <a:cubicBezTo>
                      <a:pt x="282" y="332"/>
                      <a:pt x="267" y="361"/>
                      <a:pt x="253" y="382"/>
                    </a:cubicBezTo>
                    <a:cubicBezTo>
                      <a:pt x="239" y="411"/>
                      <a:pt x="224" y="440"/>
                      <a:pt x="210" y="469"/>
                    </a:cubicBezTo>
                    <a:cubicBezTo>
                      <a:pt x="195" y="491"/>
                      <a:pt x="188" y="519"/>
                      <a:pt x="174" y="548"/>
                    </a:cubicBezTo>
                    <a:cubicBezTo>
                      <a:pt x="166" y="577"/>
                      <a:pt x="159" y="592"/>
                      <a:pt x="152" y="606"/>
                    </a:cubicBezTo>
                    <a:cubicBezTo>
                      <a:pt x="152" y="613"/>
                      <a:pt x="145" y="620"/>
                      <a:pt x="145" y="628"/>
                    </a:cubicBezTo>
                    <a:cubicBezTo>
                      <a:pt x="138" y="656"/>
                      <a:pt x="130" y="678"/>
                      <a:pt x="116" y="707"/>
                    </a:cubicBezTo>
                    <a:cubicBezTo>
                      <a:pt x="109" y="729"/>
                      <a:pt x="102" y="765"/>
                      <a:pt x="94" y="786"/>
                    </a:cubicBezTo>
                    <a:cubicBezTo>
                      <a:pt x="87" y="815"/>
                      <a:pt x="80" y="837"/>
                      <a:pt x="73" y="866"/>
                    </a:cubicBezTo>
                    <a:cubicBezTo>
                      <a:pt x="66" y="894"/>
                      <a:pt x="66" y="909"/>
                      <a:pt x="58" y="931"/>
                    </a:cubicBezTo>
                    <a:cubicBezTo>
                      <a:pt x="58" y="938"/>
                      <a:pt x="58" y="945"/>
                      <a:pt x="58" y="952"/>
                    </a:cubicBezTo>
                    <a:cubicBezTo>
                      <a:pt x="58" y="974"/>
                      <a:pt x="51" y="1003"/>
                      <a:pt x="44" y="1032"/>
                    </a:cubicBezTo>
                    <a:cubicBezTo>
                      <a:pt x="44" y="1053"/>
                      <a:pt x="37" y="1082"/>
                      <a:pt x="29" y="1111"/>
                    </a:cubicBezTo>
                    <a:lnTo>
                      <a:pt x="29" y="1190"/>
                    </a:lnTo>
                    <a:lnTo>
                      <a:pt x="29" y="1248"/>
                    </a:lnTo>
                    <a:lnTo>
                      <a:pt x="29" y="1298"/>
                    </a:lnTo>
                    <a:lnTo>
                      <a:pt x="2" y="5279"/>
                    </a:lnTo>
                    <a:lnTo>
                      <a:pt x="2" y="5279"/>
                    </a:lnTo>
                    <a:cubicBezTo>
                      <a:pt x="3" y="5268"/>
                      <a:pt x="4" y="5257"/>
                      <a:pt x="8" y="5244"/>
                    </a:cubicBezTo>
                    <a:cubicBezTo>
                      <a:pt x="15" y="5215"/>
                      <a:pt x="15" y="5193"/>
                      <a:pt x="15" y="5164"/>
                    </a:cubicBezTo>
                    <a:cubicBezTo>
                      <a:pt x="22" y="5135"/>
                      <a:pt x="22" y="5107"/>
                      <a:pt x="29" y="5085"/>
                    </a:cubicBezTo>
                    <a:cubicBezTo>
                      <a:pt x="37" y="5056"/>
                      <a:pt x="44" y="5027"/>
                      <a:pt x="51" y="4998"/>
                    </a:cubicBezTo>
                    <a:cubicBezTo>
                      <a:pt x="58" y="4970"/>
                      <a:pt x="58" y="4948"/>
                      <a:pt x="66" y="4919"/>
                    </a:cubicBezTo>
                    <a:cubicBezTo>
                      <a:pt x="73" y="4897"/>
                      <a:pt x="87" y="4869"/>
                      <a:pt x="94" y="4832"/>
                    </a:cubicBezTo>
                    <a:cubicBezTo>
                      <a:pt x="102" y="4796"/>
                      <a:pt x="109" y="4782"/>
                      <a:pt x="116" y="4753"/>
                    </a:cubicBezTo>
                    <a:cubicBezTo>
                      <a:pt x="130" y="4731"/>
                      <a:pt x="138" y="4703"/>
                      <a:pt x="152" y="4674"/>
                    </a:cubicBezTo>
                    <a:cubicBezTo>
                      <a:pt x="159" y="4645"/>
                      <a:pt x="174" y="4623"/>
                      <a:pt x="188" y="4594"/>
                    </a:cubicBezTo>
                    <a:cubicBezTo>
                      <a:pt x="195" y="4566"/>
                      <a:pt x="210" y="4537"/>
                      <a:pt x="224" y="4515"/>
                    </a:cubicBezTo>
                    <a:cubicBezTo>
                      <a:pt x="239" y="4486"/>
                      <a:pt x="253" y="4457"/>
                      <a:pt x="267" y="4429"/>
                    </a:cubicBezTo>
                    <a:cubicBezTo>
                      <a:pt x="282" y="4407"/>
                      <a:pt x="304" y="4364"/>
                      <a:pt x="325" y="4328"/>
                    </a:cubicBezTo>
                    <a:cubicBezTo>
                      <a:pt x="340" y="4313"/>
                      <a:pt x="347" y="4299"/>
                      <a:pt x="361" y="4284"/>
                    </a:cubicBezTo>
                    <a:cubicBezTo>
                      <a:pt x="390" y="4234"/>
                      <a:pt x="426" y="4183"/>
                      <a:pt x="462" y="4133"/>
                    </a:cubicBezTo>
                    <a:lnTo>
                      <a:pt x="491" y="0"/>
                    </a:lnTo>
                    <a:close/>
                    <a:moveTo>
                      <a:pt x="2" y="5279"/>
                    </a:moveTo>
                    <a:cubicBezTo>
                      <a:pt x="1" y="5291"/>
                      <a:pt x="1" y="5304"/>
                      <a:pt x="1" y="5323"/>
                    </a:cubicBezTo>
                    <a:lnTo>
                      <a:pt x="1" y="5431"/>
                    </a:lnTo>
                    <a:lnTo>
                      <a:pt x="2" y="5279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55" name="Google Shape;1877;p72">
                <a:extLst>
                  <a:ext uri="{FF2B5EF4-FFF2-40B4-BE49-F238E27FC236}">
                    <a16:creationId xmlns:a16="http://schemas.microsoft.com/office/drawing/2014/main" id="{ECB078E9-5C3C-4159-9A43-82B09FDA44C3}"/>
                  </a:ext>
                </a:extLst>
              </p:cNvPr>
              <p:cNvSpPr/>
              <p:nvPr/>
            </p:nvSpPr>
            <p:spPr>
              <a:xfrm>
                <a:off x="4427175" y="721700"/>
                <a:ext cx="185750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5829" extrusionOk="0">
                    <a:moveTo>
                      <a:pt x="7429" y="1"/>
                    </a:moveTo>
                    <a:lnTo>
                      <a:pt x="29" y="1696"/>
                    </a:lnTo>
                    <a:lnTo>
                      <a:pt x="1" y="5828"/>
                    </a:lnTo>
                    <a:lnTo>
                      <a:pt x="7400" y="4133"/>
                    </a:lnTo>
                    <a:lnTo>
                      <a:pt x="7429" y="1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56" name="Google Shape;1878;p72">
                <a:extLst>
                  <a:ext uri="{FF2B5EF4-FFF2-40B4-BE49-F238E27FC236}">
                    <a16:creationId xmlns:a16="http://schemas.microsoft.com/office/drawing/2014/main" id="{DD399267-B603-42E4-8BE5-D73549D859FF}"/>
                  </a:ext>
                </a:extLst>
              </p:cNvPr>
              <p:cNvSpPr/>
              <p:nvPr/>
            </p:nvSpPr>
            <p:spPr>
              <a:xfrm>
                <a:off x="4400300" y="686900"/>
                <a:ext cx="2762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7221" extrusionOk="0">
                    <a:moveTo>
                      <a:pt x="30" y="1"/>
                    </a:moveTo>
                    <a:lnTo>
                      <a:pt x="1" y="4133"/>
                    </a:lnTo>
                    <a:cubicBezTo>
                      <a:pt x="1" y="5201"/>
                      <a:pt x="369" y="6247"/>
                      <a:pt x="1076" y="7220"/>
                    </a:cubicBezTo>
                    <a:lnTo>
                      <a:pt x="1104" y="3088"/>
                    </a:lnTo>
                    <a:cubicBezTo>
                      <a:pt x="527" y="2294"/>
                      <a:pt x="174" y="1458"/>
                      <a:pt x="66" y="599"/>
                    </a:cubicBezTo>
                    <a:cubicBezTo>
                      <a:pt x="44" y="397"/>
                      <a:pt x="30" y="195"/>
                      <a:pt x="3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57" name="Google Shape;1879;p72">
                <a:extLst>
                  <a:ext uri="{FF2B5EF4-FFF2-40B4-BE49-F238E27FC236}">
                    <a16:creationId xmlns:a16="http://schemas.microsoft.com/office/drawing/2014/main" id="{1C25C921-200C-4E95-8D8B-FB8D0626ADAE}"/>
                  </a:ext>
                </a:extLst>
              </p:cNvPr>
              <p:cNvSpPr/>
              <p:nvPr/>
            </p:nvSpPr>
            <p:spPr>
              <a:xfrm>
                <a:off x="4390750" y="609200"/>
                <a:ext cx="222175" cy="154900"/>
              </a:xfrm>
              <a:custGeom>
                <a:avLst/>
                <a:gdLst/>
                <a:ahLst/>
                <a:cxnLst/>
                <a:rect l="l" t="t" r="r" b="b"/>
                <a:pathLst>
                  <a:path w="8887" h="6196" extrusionOk="0">
                    <a:moveTo>
                      <a:pt x="1530" y="0"/>
                    </a:moveTo>
                    <a:cubicBezTo>
                      <a:pt x="1" y="2049"/>
                      <a:pt x="94" y="4277"/>
                      <a:pt x="1486" y="6196"/>
                    </a:cubicBezTo>
                    <a:lnTo>
                      <a:pt x="8886" y="4508"/>
                    </a:lnTo>
                    <a:cubicBezTo>
                      <a:pt x="8244" y="3686"/>
                      <a:pt x="8180" y="2726"/>
                      <a:pt x="8843" y="1839"/>
                    </a:cubicBezTo>
                    <a:lnTo>
                      <a:pt x="153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0" name="Google Shape;526;p56">
              <a:extLst>
                <a:ext uri="{FF2B5EF4-FFF2-40B4-BE49-F238E27FC236}">
                  <a16:creationId xmlns:a16="http://schemas.microsoft.com/office/drawing/2014/main" id="{14B9553E-8FDF-430A-B132-07EEDDFDA3B1}"/>
                </a:ext>
              </a:extLst>
            </p:cNvPr>
            <p:cNvSpPr txBox="1">
              <a:spLocks/>
            </p:cNvSpPr>
            <p:nvPr/>
          </p:nvSpPr>
          <p:spPr>
            <a:xfrm>
              <a:off x="4962984" y="3198301"/>
              <a:ext cx="3402297" cy="54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pPr algn="r"/>
              <a:r>
                <a:rPr lang="pt-BR" sz="2000" spc="3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rPr>
                <a:t>ENFRENTAR DESAFIOS</a:t>
              </a:r>
              <a:endParaRPr lang="pt-BR" sz="3200" spc="3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0A48A4F4-6842-4FB7-A3BA-EC6A92E5B310}"/>
                </a:ext>
              </a:extLst>
            </p:cNvPr>
            <p:cNvSpPr txBox="1"/>
            <p:nvPr/>
          </p:nvSpPr>
          <p:spPr>
            <a:xfrm>
              <a:off x="734204" y="2740542"/>
              <a:ext cx="569555" cy="61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Roboto Condensed" panose="02000000000000000000" charset="0"/>
                </a:rPr>
                <a:t>3º</a:t>
              </a:r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085C12E-1F0C-405A-8403-3884FCE127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7915" y="3247558"/>
              <a:ext cx="3508440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2A67CCA1-7F5E-4385-A65F-FAA983E591DE}"/>
              </a:ext>
            </a:extLst>
          </p:cNvPr>
          <p:cNvGrpSpPr/>
          <p:nvPr/>
        </p:nvGrpSpPr>
        <p:grpSpPr>
          <a:xfrm>
            <a:off x="2746905" y="3793031"/>
            <a:ext cx="8522109" cy="1433328"/>
            <a:chOff x="625134" y="3590657"/>
            <a:chExt cx="7740147" cy="1241428"/>
          </a:xfrm>
        </p:grpSpPr>
        <p:grpSp>
          <p:nvGrpSpPr>
            <p:cNvPr id="59" name="Google Shape;1880;p72">
              <a:extLst>
                <a:ext uri="{FF2B5EF4-FFF2-40B4-BE49-F238E27FC236}">
                  <a16:creationId xmlns:a16="http://schemas.microsoft.com/office/drawing/2014/main" id="{4233FD28-9999-450A-928F-10CC789142CD}"/>
                </a:ext>
              </a:extLst>
            </p:cNvPr>
            <p:cNvGrpSpPr/>
            <p:nvPr/>
          </p:nvGrpSpPr>
          <p:grpSpPr>
            <a:xfrm>
              <a:off x="625134" y="3592910"/>
              <a:ext cx="1608196" cy="1239175"/>
              <a:chOff x="4427350" y="850800"/>
              <a:chExt cx="258950" cy="20902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Google Shape;1881;p72">
                <a:extLst>
                  <a:ext uri="{FF2B5EF4-FFF2-40B4-BE49-F238E27FC236}">
                    <a16:creationId xmlns:a16="http://schemas.microsoft.com/office/drawing/2014/main" id="{3C4AEC29-F1B7-4970-A651-0325906FDB63}"/>
                  </a:ext>
                </a:extLst>
              </p:cNvPr>
              <p:cNvSpPr/>
              <p:nvPr/>
            </p:nvSpPr>
            <p:spPr>
              <a:xfrm>
                <a:off x="4427350" y="893175"/>
                <a:ext cx="179975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666" extrusionOk="0">
                    <a:moveTo>
                      <a:pt x="30" y="1"/>
                    </a:moveTo>
                    <a:lnTo>
                      <a:pt x="1" y="2453"/>
                    </a:lnTo>
                    <a:cubicBezTo>
                      <a:pt x="679" y="3398"/>
                      <a:pt x="1681" y="4271"/>
                      <a:pt x="2958" y="5006"/>
                    </a:cubicBezTo>
                    <a:lnTo>
                      <a:pt x="3181" y="5136"/>
                    </a:lnTo>
                    <a:lnTo>
                      <a:pt x="3261" y="5179"/>
                    </a:lnTo>
                    <a:lnTo>
                      <a:pt x="3412" y="5259"/>
                    </a:lnTo>
                    <a:lnTo>
                      <a:pt x="3506" y="5309"/>
                    </a:lnTo>
                    <a:lnTo>
                      <a:pt x="3650" y="5381"/>
                    </a:lnTo>
                    <a:lnTo>
                      <a:pt x="3751" y="5432"/>
                    </a:lnTo>
                    <a:lnTo>
                      <a:pt x="3888" y="5497"/>
                    </a:lnTo>
                    <a:lnTo>
                      <a:pt x="3996" y="5547"/>
                    </a:lnTo>
                    <a:lnTo>
                      <a:pt x="4133" y="5612"/>
                    </a:lnTo>
                    <a:lnTo>
                      <a:pt x="4249" y="5670"/>
                    </a:lnTo>
                    <a:lnTo>
                      <a:pt x="4386" y="5727"/>
                    </a:lnTo>
                    <a:lnTo>
                      <a:pt x="4509" y="5778"/>
                    </a:lnTo>
                    <a:lnTo>
                      <a:pt x="4646" y="5836"/>
                    </a:lnTo>
                    <a:lnTo>
                      <a:pt x="4768" y="5886"/>
                    </a:lnTo>
                    <a:lnTo>
                      <a:pt x="4912" y="5944"/>
                    </a:lnTo>
                    <a:lnTo>
                      <a:pt x="4920" y="5944"/>
                    </a:lnTo>
                    <a:lnTo>
                      <a:pt x="4948" y="5958"/>
                    </a:lnTo>
                    <a:cubicBezTo>
                      <a:pt x="5049" y="5994"/>
                      <a:pt x="5158" y="6038"/>
                      <a:pt x="5266" y="6074"/>
                    </a:cubicBezTo>
                    <a:lnTo>
                      <a:pt x="5360" y="6110"/>
                    </a:lnTo>
                    <a:cubicBezTo>
                      <a:pt x="5475" y="6153"/>
                      <a:pt x="5598" y="6203"/>
                      <a:pt x="5720" y="6240"/>
                    </a:cubicBezTo>
                    <a:lnTo>
                      <a:pt x="5735" y="6247"/>
                    </a:lnTo>
                    <a:cubicBezTo>
                      <a:pt x="5857" y="6283"/>
                      <a:pt x="5973" y="6319"/>
                      <a:pt x="6095" y="6362"/>
                    </a:cubicBezTo>
                    <a:lnTo>
                      <a:pt x="6189" y="6391"/>
                    </a:lnTo>
                    <a:cubicBezTo>
                      <a:pt x="6319" y="6427"/>
                      <a:pt x="6441" y="6463"/>
                      <a:pt x="6571" y="6499"/>
                    </a:cubicBezTo>
                    <a:cubicBezTo>
                      <a:pt x="6651" y="6528"/>
                      <a:pt x="6737" y="6550"/>
                      <a:pt x="6816" y="6571"/>
                    </a:cubicBezTo>
                    <a:lnTo>
                      <a:pt x="6867" y="6586"/>
                    </a:lnTo>
                    <a:cubicBezTo>
                      <a:pt x="6968" y="6615"/>
                      <a:pt x="7069" y="6636"/>
                      <a:pt x="7170" y="6665"/>
                    </a:cubicBezTo>
                    <a:lnTo>
                      <a:pt x="7199" y="4213"/>
                    </a:lnTo>
                    <a:lnTo>
                      <a:pt x="6910" y="4133"/>
                    </a:lnTo>
                    <a:lnTo>
                      <a:pt x="6853" y="4119"/>
                    </a:lnTo>
                    <a:lnTo>
                      <a:pt x="6607" y="4054"/>
                    </a:lnTo>
                    <a:cubicBezTo>
                      <a:pt x="6485" y="4018"/>
                      <a:pt x="6355" y="3975"/>
                      <a:pt x="6225" y="3939"/>
                    </a:cubicBezTo>
                    <a:lnTo>
                      <a:pt x="6131" y="3910"/>
                    </a:lnTo>
                    <a:cubicBezTo>
                      <a:pt x="6009" y="3874"/>
                      <a:pt x="5893" y="3831"/>
                      <a:pt x="5771" y="3795"/>
                    </a:cubicBezTo>
                    <a:lnTo>
                      <a:pt x="5756" y="3787"/>
                    </a:lnTo>
                    <a:cubicBezTo>
                      <a:pt x="5634" y="3744"/>
                      <a:pt x="5511" y="3701"/>
                      <a:pt x="5396" y="3657"/>
                    </a:cubicBezTo>
                    <a:lnTo>
                      <a:pt x="5302" y="3629"/>
                    </a:lnTo>
                    <a:cubicBezTo>
                      <a:pt x="5194" y="3585"/>
                      <a:pt x="5085" y="3549"/>
                      <a:pt x="4977" y="3506"/>
                    </a:cubicBezTo>
                    <a:lnTo>
                      <a:pt x="4941" y="3492"/>
                    </a:lnTo>
                    <a:lnTo>
                      <a:pt x="4804" y="3434"/>
                    </a:lnTo>
                    <a:lnTo>
                      <a:pt x="4682" y="3383"/>
                    </a:lnTo>
                    <a:lnTo>
                      <a:pt x="4545" y="3326"/>
                    </a:lnTo>
                    <a:lnTo>
                      <a:pt x="4422" y="3275"/>
                    </a:lnTo>
                    <a:lnTo>
                      <a:pt x="4285" y="3218"/>
                    </a:lnTo>
                    <a:lnTo>
                      <a:pt x="4170" y="3160"/>
                    </a:lnTo>
                    <a:lnTo>
                      <a:pt x="4032" y="3102"/>
                    </a:lnTo>
                    <a:lnTo>
                      <a:pt x="3924" y="3044"/>
                    </a:lnTo>
                    <a:lnTo>
                      <a:pt x="3787" y="2980"/>
                    </a:lnTo>
                    <a:lnTo>
                      <a:pt x="3679" y="2929"/>
                    </a:lnTo>
                    <a:cubicBezTo>
                      <a:pt x="3636" y="2907"/>
                      <a:pt x="3585" y="2879"/>
                      <a:pt x="3542" y="2857"/>
                    </a:cubicBezTo>
                    <a:lnTo>
                      <a:pt x="3448" y="2806"/>
                    </a:lnTo>
                    <a:cubicBezTo>
                      <a:pt x="3398" y="2778"/>
                      <a:pt x="3347" y="2749"/>
                      <a:pt x="3297" y="2727"/>
                    </a:cubicBezTo>
                    <a:lnTo>
                      <a:pt x="3217" y="2684"/>
                    </a:lnTo>
                    <a:lnTo>
                      <a:pt x="2994" y="2554"/>
                    </a:lnTo>
                    <a:cubicBezTo>
                      <a:pt x="1717" y="1818"/>
                      <a:pt x="715" y="946"/>
                      <a:pt x="3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64" name="Google Shape;1882;p72">
                <a:extLst>
                  <a:ext uri="{FF2B5EF4-FFF2-40B4-BE49-F238E27FC236}">
                    <a16:creationId xmlns:a16="http://schemas.microsoft.com/office/drawing/2014/main" id="{4CEC0D26-9437-42F9-89A5-1997D183F752}"/>
                  </a:ext>
                </a:extLst>
              </p:cNvPr>
              <p:cNvSpPr/>
              <p:nvPr/>
            </p:nvSpPr>
            <p:spPr>
              <a:xfrm>
                <a:off x="4427900" y="850800"/>
                <a:ext cx="25840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5908" extrusionOk="0">
                    <a:moveTo>
                      <a:pt x="7400" y="1"/>
                    </a:moveTo>
                    <a:lnTo>
                      <a:pt x="0" y="1696"/>
                    </a:lnTo>
                    <a:cubicBezTo>
                      <a:pt x="686" y="2641"/>
                      <a:pt x="1688" y="3513"/>
                      <a:pt x="2957" y="4249"/>
                    </a:cubicBezTo>
                    <a:cubicBezTo>
                      <a:pt x="4140" y="4934"/>
                      <a:pt x="5561" y="5497"/>
                      <a:pt x="7184" y="5908"/>
                    </a:cubicBezTo>
                    <a:lnTo>
                      <a:pt x="10336" y="1681"/>
                    </a:lnTo>
                    <a:cubicBezTo>
                      <a:pt x="9715" y="1530"/>
                      <a:pt x="9124" y="1299"/>
                      <a:pt x="8569" y="989"/>
                    </a:cubicBezTo>
                    <a:cubicBezTo>
                      <a:pt x="8122" y="737"/>
                      <a:pt x="7725" y="405"/>
                      <a:pt x="7400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65" name="Google Shape;1883;p72">
                <a:extLst>
                  <a:ext uri="{FF2B5EF4-FFF2-40B4-BE49-F238E27FC236}">
                    <a16:creationId xmlns:a16="http://schemas.microsoft.com/office/drawing/2014/main" id="{49493616-2D1F-4BB4-9781-812600AFCA73}"/>
                  </a:ext>
                </a:extLst>
              </p:cNvPr>
              <p:cNvSpPr/>
              <p:nvPr/>
            </p:nvSpPr>
            <p:spPr>
              <a:xfrm>
                <a:off x="4606775" y="892825"/>
                <a:ext cx="79525" cy="167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680" extrusionOk="0">
                    <a:moveTo>
                      <a:pt x="3181" y="0"/>
                    </a:moveTo>
                    <a:lnTo>
                      <a:pt x="29" y="4227"/>
                    </a:lnTo>
                    <a:lnTo>
                      <a:pt x="0" y="6679"/>
                    </a:lnTo>
                    <a:lnTo>
                      <a:pt x="3181" y="2467"/>
                    </a:lnTo>
                    <a:lnTo>
                      <a:pt x="3181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0" name="Google Shape;526;p56">
              <a:extLst>
                <a:ext uri="{FF2B5EF4-FFF2-40B4-BE49-F238E27FC236}">
                  <a16:creationId xmlns:a16="http://schemas.microsoft.com/office/drawing/2014/main" id="{0C9E1DB0-9575-45CF-9110-3CB7057099B1}"/>
                </a:ext>
              </a:extLst>
            </p:cNvPr>
            <p:cNvSpPr txBox="1">
              <a:spLocks/>
            </p:cNvSpPr>
            <p:nvPr/>
          </p:nvSpPr>
          <p:spPr>
            <a:xfrm>
              <a:off x="3803024" y="3748888"/>
              <a:ext cx="4562257" cy="54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pPr algn="r"/>
              <a:r>
                <a:rPr lang="pt-BR" sz="2000" spc="3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rPr>
                <a:t>IDENTIFICAR OPORTUNIDADES</a:t>
              </a:r>
              <a:endParaRPr lang="pt-BR" sz="3200" spc="3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30223ACC-CB16-493B-9752-97AF2B12AC1A}"/>
                </a:ext>
              </a:extLst>
            </p:cNvPr>
            <p:cNvSpPr txBox="1"/>
            <p:nvPr/>
          </p:nvSpPr>
          <p:spPr>
            <a:xfrm>
              <a:off x="1187031" y="3590657"/>
              <a:ext cx="556452" cy="61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Roboto Condensed" panose="02000000000000000000" charset="0"/>
                </a:rPr>
                <a:t>2º</a:t>
              </a:r>
            </a:p>
          </p:txBody>
        </p: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BF80EAC0-C078-4927-9B19-41D14955D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5268" y="3813523"/>
              <a:ext cx="3771086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A8742FFB-D374-47D8-BEE7-CBA91939E4E8}"/>
              </a:ext>
            </a:extLst>
          </p:cNvPr>
          <p:cNvGrpSpPr/>
          <p:nvPr/>
        </p:nvGrpSpPr>
        <p:grpSpPr>
          <a:xfrm>
            <a:off x="3976546" y="4357506"/>
            <a:ext cx="7292468" cy="987226"/>
            <a:chOff x="1741947" y="4079558"/>
            <a:chExt cx="6623334" cy="855052"/>
          </a:xfrm>
        </p:grpSpPr>
        <p:grpSp>
          <p:nvGrpSpPr>
            <p:cNvPr id="67" name="Google Shape;1884;p72">
              <a:extLst>
                <a:ext uri="{FF2B5EF4-FFF2-40B4-BE49-F238E27FC236}">
                  <a16:creationId xmlns:a16="http://schemas.microsoft.com/office/drawing/2014/main" id="{56A7791B-08F2-45A8-BAEE-B9A883B74D1D}"/>
                </a:ext>
              </a:extLst>
            </p:cNvPr>
            <p:cNvGrpSpPr/>
            <p:nvPr/>
          </p:nvGrpSpPr>
          <p:grpSpPr>
            <a:xfrm>
              <a:off x="1741947" y="4093228"/>
              <a:ext cx="1670922" cy="841382"/>
              <a:chOff x="4703050" y="934300"/>
              <a:chExt cx="269050" cy="1419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Google Shape;1885;p72">
                <a:extLst>
                  <a:ext uri="{FF2B5EF4-FFF2-40B4-BE49-F238E27FC236}">
                    <a16:creationId xmlns:a16="http://schemas.microsoft.com/office/drawing/2014/main" id="{B216C774-E237-48B1-8401-8A5235046A6E}"/>
                  </a:ext>
                </a:extLst>
              </p:cNvPr>
              <p:cNvSpPr/>
              <p:nvPr/>
            </p:nvSpPr>
            <p:spPr>
              <a:xfrm>
                <a:off x="4704500" y="934300"/>
                <a:ext cx="2676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10704" h="4904" extrusionOk="0">
                    <a:moveTo>
                      <a:pt x="7761" y="0"/>
                    </a:moveTo>
                    <a:cubicBezTo>
                      <a:pt x="6993" y="194"/>
                      <a:pt x="6208" y="291"/>
                      <a:pt x="5423" y="291"/>
                    </a:cubicBezTo>
                    <a:cubicBezTo>
                      <a:pt x="4661" y="291"/>
                      <a:pt x="3899" y="199"/>
                      <a:pt x="3152" y="15"/>
                    </a:cubicBezTo>
                    <a:lnTo>
                      <a:pt x="0" y="4248"/>
                    </a:lnTo>
                    <a:cubicBezTo>
                      <a:pt x="1790" y="4685"/>
                      <a:pt x="3617" y="4903"/>
                      <a:pt x="5444" y="4903"/>
                    </a:cubicBezTo>
                    <a:cubicBezTo>
                      <a:pt x="7209" y="4903"/>
                      <a:pt x="8974" y="4699"/>
                      <a:pt x="10703" y="4292"/>
                    </a:cubicBezTo>
                    <a:lnTo>
                      <a:pt x="7761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72" name="Google Shape;1886;p72">
                <a:extLst>
                  <a:ext uri="{FF2B5EF4-FFF2-40B4-BE49-F238E27FC236}">
                    <a16:creationId xmlns:a16="http://schemas.microsoft.com/office/drawing/2014/main" id="{9213D212-6E2C-49AD-AD85-B35909B4ABA9}"/>
                  </a:ext>
                </a:extLst>
              </p:cNvPr>
              <p:cNvSpPr/>
              <p:nvPr/>
            </p:nvSpPr>
            <p:spPr>
              <a:xfrm>
                <a:off x="4703050" y="1040675"/>
                <a:ext cx="26887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1422" extrusionOk="0">
                    <a:moveTo>
                      <a:pt x="29" y="1"/>
                    </a:moveTo>
                    <a:lnTo>
                      <a:pt x="1" y="772"/>
                    </a:lnTo>
                    <a:cubicBezTo>
                      <a:pt x="130" y="808"/>
                      <a:pt x="260" y="837"/>
                      <a:pt x="390" y="866"/>
                    </a:cubicBezTo>
                    <a:lnTo>
                      <a:pt x="513" y="895"/>
                    </a:lnTo>
                    <a:lnTo>
                      <a:pt x="787" y="953"/>
                    </a:lnTo>
                    <a:lnTo>
                      <a:pt x="859" y="967"/>
                    </a:lnTo>
                    <a:lnTo>
                      <a:pt x="938" y="981"/>
                    </a:lnTo>
                    <a:lnTo>
                      <a:pt x="1104" y="1017"/>
                    </a:lnTo>
                    <a:cubicBezTo>
                      <a:pt x="1162" y="1025"/>
                      <a:pt x="1219" y="1039"/>
                      <a:pt x="1277" y="1046"/>
                    </a:cubicBezTo>
                    <a:lnTo>
                      <a:pt x="1443" y="1075"/>
                    </a:lnTo>
                    <a:lnTo>
                      <a:pt x="1616" y="1111"/>
                    </a:lnTo>
                    <a:lnTo>
                      <a:pt x="1782" y="1133"/>
                    </a:lnTo>
                    <a:lnTo>
                      <a:pt x="1955" y="1162"/>
                    </a:lnTo>
                    <a:lnTo>
                      <a:pt x="2121" y="1191"/>
                    </a:lnTo>
                    <a:lnTo>
                      <a:pt x="2215" y="1205"/>
                    </a:lnTo>
                    <a:lnTo>
                      <a:pt x="2294" y="1212"/>
                    </a:lnTo>
                    <a:lnTo>
                      <a:pt x="2453" y="1234"/>
                    </a:lnTo>
                    <a:lnTo>
                      <a:pt x="2633" y="1256"/>
                    </a:lnTo>
                    <a:lnTo>
                      <a:pt x="2792" y="1277"/>
                    </a:lnTo>
                    <a:lnTo>
                      <a:pt x="2972" y="1299"/>
                    </a:lnTo>
                    <a:lnTo>
                      <a:pt x="3131" y="1313"/>
                    </a:lnTo>
                    <a:lnTo>
                      <a:pt x="3311" y="1328"/>
                    </a:lnTo>
                    <a:lnTo>
                      <a:pt x="3470" y="1342"/>
                    </a:lnTo>
                    <a:lnTo>
                      <a:pt x="3542" y="1349"/>
                    </a:lnTo>
                    <a:cubicBezTo>
                      <a:pt x="3578" y="1349"/>
                      <a:pt x="3614" y="1356"/>
                      <a:pt x="3650" y="1356"/>
                    </a:cubicBezTo>
                    <a:lnTo>
                      <a:pt x="3809" y="1371"/>
                    </a:lnTo>
                    <a:lnTo>
                      <a:pt x="3989" y="1385"/>
                    </a:lnTo>
                    <a:lnTo>
                      <a:pt x="4148" y="1393"/>
                    </a:lnTo>
                    <a:lnTo>
                      <a:pt x="4328" y="1400"/>
                    </a:lnTo>
                    <a:lnTo>
                      <a:pt x="4487" y="1407"/>
                    </a:lnTo>
                    <a:lnTo>
                      <a:pt x="4667" y="1414"/>
                    </a:lnTo>
                    <a:lnTo>
                      <a:pt x="4826" y="1421"/>
                    </a:lnTo>
                    <a:lnTo>
                      <a:pt x="6362" y="1421"/>
                    </a:lnTo>
                    <a:lnTo>
                      <a:pt x="6571" y="1407"/>
                    </a:lnTo>
                    <a:lnTo>
                      <a:pt x="6722" y="1400"/>
                    </a:lnTo>
                    <a:lnTo>
                      <a:pt x="6932" y="1393"/>
                    </a:lnTo>
                    <a:lnTo>
                      <a:pt x="7083" y="1378"/>
                    </a:lnTo>
                    <a:lnTo>
                      <a:pt x="7292" y="1364"/>
                    </a:lnTo>
                    <a:lnTo>
                      <a:pt x="7436" y="1349"/>
                    </a:lnTo>
                    <a:lnTo>
                      <a:pt x="7660" y="1335"/>
                    </a:lnTo>
                    <a:lnTo>
                      <a:pt x="7768" y="1320"/>
                    </a:lnTo>
                    <a:lnTo>
                      <a:pt x="7790" y="1320"/>
                    </a:lnTo>
                    <a:cubicBezTo>
                      <a:pt x="7927" y="1313"/>
                      <a:pt x="8057" y="1292"/>
                      <a:pt x="8187" y="1277"/>
                    </a:cubicBezTo>
                    <a:lnTo>
                      <a:pt x="8280" y="1270"/>
                    </a:lnTo>
                    <a:cubicBezTo>
                      <a:pt x="8381" y="1256"/>
                      <a:pt x="8490" y="1241"/>
                      <a:pt x="8590" y="1227"/>
                    </a:cubicBezTo>
                    <a:lnTo>
                      <a:pt x="8713" y="1212"/>
                    </a:lnTo>
                    <a:cubicBezTo>
                      <a:pt x="8821" y="1198"/>
                      <a:pt x="8922" y="1183"/>
                      <a:pt x="9023" y="1162"/>
                    </a:cubicBezTo>
                    <a:lnTo>
                      <a:pt x="9110" y="1155"/>
                    </a:lnTo>
                    <a:cubicBezTo>
                      <a:pt x="9240" y="1133"/>
                      <a:pt x="9369" y="1104"/>
                      <a:pt x="9499" y="1082"/>
                    </a:cubicBezTo>
                    <a:lnTo>
                      <a:pt x="9521" y="1082"/>
                    </a:lnTo>
                    <a:lnTo>
                      <a:pt x="9564" y="1075"/>
                    </a:lnTo>
                    <a:cubicBezTo>
                      <a:pt x="9752" y="1039"/>
                      <a:pt x="9939" y="1003"/>
                      <a:pt x="10120" y="967"/>
                    </a:cubicBezTo>
                    <a:lnTo>
                      <a:pt x="10156" y="960"/>
                    </a:lnTo>
                    <a:cubicBezTo>
                      <a:pt x="10350" y="917"/>
                      <a:pt x="10538" y="873"/>
                      <a:pt x="10725" y="830"/>
                    </a:cubicBezTo>
                    <a:lnTo>
                      <a:pt x="10754" y="51"/>
                    </a:lnTo>
                    <a:lnTo>
                      <a:pt x="10754" y="51"/>
                    </a:lnTo>
                    <a:cubicBezTo>
                      <a:pt x="10574" y="87"/>
                      <a:pt x="10379" y="123"/>
                      <a:pt x="10192" y="166"/>
                    </a:cubicBezTo>
                    <a:lnTo>
                      <a:pt x="10156" y="174"/>
                    </a:lnTo>
                    <a:cubicBezTo>
                      <a:pt x="9968" y="217"/>
                      <a:pt x="9781" y="253"/>
                      <a:pt x="9593" y="282"/>
                    </a:cubicBezTo>
                    <a:lnTo>
                      <a:pt x="9535" y="296"/>
                    </a:lnTo>
                    <a:cubicBezTo>
                      <a:pt x="9405" y="318"/>
                      <a:pt x="9276" y="340"/>
                      <a:pt x="9146" y="361"/>
                    </a:cubicBezTo>
                    <a:cubicBezTo>
                      <a:pt x="9117" y="368"/>
                      <a:pt x="9088" y="368"/>
                      <a:pt x="9059" y="376"/>
                    </a:cubicBezTo>
                    <a:lnTo>
                      <a:pt x="8749" y="419"/>
                    </a:lnTo>
                    <a:lnTo>
                      <a:pt x="8627" y="440"/>
                    </a:lnTo>
                    <a:lnTo>
                      <a:pt x="8309" y="477"/>
                    </a:lnTo>
                    <a:lnTo>
                      <a:pt x="8223" y="491"/>
                    </a:lnTo>
                    <a:cubicBezTo>
                      <a:pt x="8093" y="505"/>
                      <a:pt x="7956" y="520"/>
                      <a:pt x="7826" y="534"/>
                    </a:cubicBezTo>
                    <a:lnTo>
                      <a:pt x="7696" y="541"/>
                    </a:lnTo>
                    <a:lnTo>
                      <a:pt x="7473" y="563"/>
                    </a:lnTo>
                    <a:lnTo>
                      <a:pt x="7328" y="578"/>
                    </a:lnTo>
                    <a:lnTo>
                      <a:pt x="7112" y="592"/>
                    </a:lnTo>
                    <a:lnTo>
                      <a:pt x="6968" y="599"/>
                    </a:lnTo>
                    <a:lnTo>
                      <a:pt x="6751" y="614"/>
                    </a:lnTo>
                    <a:lnTo>
                      <a:pt x="6607" y="628"/>
                    </a:lnTo>
                    <a:lnTo>
                      <a:pt x="6391" y="635"/>
                    </a:lnTo>
                    <a:lnTo>
                      <a:pt x="6239" y="642"/>
                    </a:lnTo>
                    <a:lnTo>
                      <a:pt x="4696" y="642"/>
                    </a:lnTo>
                    <a:lnTo>
                      <a:pt x="4515" y="635"/>
                    </a:lnTo>
                    <a:lnTo>
                      <a:pt x="4357" y="628"/>
                    </a:lnTo>
                    <a:lnTo>
                      <a:pt x="4176" y="614"/>
                    </a:lnTo>
                    <a:lnTo>
                      <a:pt x="4018" y="606"/>
                    </a:lnTo>
                    <a:lnTo>
                      <a:pt x="3838" y="592"/>
                    </a:lnTo>
                    <a:lnTo>
                      <a:pt x="3679" y="585"/>
                    </a:lnTo>
                    <a:lnTo>
                      <a:pt x="3499" y="570"/>
                    </a:lnTo>
                    <a:lnTo>
                      <a:pt x="3340" y="556"/>
                    </a:lnTo>
                    <a:lnTo>
                      <a:pt x="3160" y="534"/>
                    </a:lnTo>
                    <a:lnTo>
                      <a:pt x="3001" y="520"/>
                    </a:lnTo>
                    <a:lnTo>
                      <a:pt x="2821" y="498"/>
                    </a:lnTo>
                    <a:lnTo>
                      <a:pt x="2662" y="484"/>
                    </a:lnTo>
                    <a:lnTo>
                      <a:pt x="2482" y="462"/>
                    </a:lnTo>
                    <a:lnTo>
                      <a:pt x="2323" y="440"/>
                    </a:lnTo>
                    <a:lnTo>
                      <a:pt x="2150" y="412"/>
                    </a:lnTo>
                    <a:lnTo>
                      <a:pt x="1977" y="390"/>
                    </a:lnTo>
                    <a:lnTo>
                      <a:pt x="1811" y="361"/>
                    </a:lnTo>
                    <a:lnTo>
                      <a:pt x="1638" y="332"/>
                    </a:lnTo>
                    <a:lnTo>
                      <a:pt x="1472" y="303"/>
                    </a:lnTo>
                    <a:lnTo>
                      <a:pt x="1299" y="275"/>
                    </a:lnTo>
                    <a:lnTo>
                      <a:pt x="1133" y="239"/>
                    </a:lnTo>
                    <a:lnTo>
                      <a:pt x="960" y="210"/>
                    </a:lnTo>
                    <a:lnTo>
                      <a:pt x="816" y="174"/>
                    </a:lnTo>
                    <a:lnTo>
                      <a:pt x="541" y="116"/>
                    </a:lnTo>
                    <a:lnTo>
                      <a:pt x="419" y="87"/>
                    </a:lnTo>
                    <a:cubicBezTo>
                      <a:pt x="289" y="58"/>
                      <a:pt x="159" y="29"/>
                      <a:pt x="29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8" name="Google Shape;526;p56">
              <a:extLst>
                <a:ext uri="{FF2B5EF4-FFF2-40B4-BE49-F238E27FC236}">
                  <a16:creationId xmlns:a16="http://schemas.microsoft.com/office/drawing/2014/main" id="{8D3DE720-D4D4-4EF9-8988-2D0D3B10731D}"/>
                </a:ext>
              </a:extLst>
            </p:cNvPr>
            <p:cNvSpPr txBox="1">
              <a:spLocks/>
            </p:cNvSpPr>
            <p:nvPr/>
          </p:nvSpPr>
          <p:spPr>
            <a:xfrm>
              <a:off x="3575070" y="4336686"/>
              <a:ext cx="4790211" cy="54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pPr algn="r"/>
              <a:r>
                <a:rPr lang="pt-BR" sz="2000" spc="3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rPr>
                <a:t>MOTIVADO PARA AS MUDANÇAS</a:t>
              </a:r>
              <a:endParaRPr lang="pt-BR" sz="3200" spc="3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A9976850-8D9C-4737-BCDC-1F398ED7CB96}"/>
                </a:ext>
              </a:extLst>
            </p:cNvPr>
            <p:cNvSpPr txBox="1"/>
            <p:nvPr/>
          </p:nvSpPr>
          <p:spPr>
            <a:xfrm>
              <a:off x="2247647" y="4079558"/>
              <a:ext cx="499671" cy="61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Roboto Condensed" panose="02000000000000000000" charset="0"/>
                </a:rPr>
                <a:t>1º</a:t>
              </a:r>
            </a:p>
          </p:txBody>
        </p: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AEDB93EF-1F96-44DD-BE4B-DE1B018F4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4800" y="4390704"/>
              <a:ext cx="4114800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D03D4FD4-9224-49A5-9F6A-C2F0EAF7D5D7}"/>
              </a:ext>
            </a:extLst>
          </p:cNvPr>
          <p:cNvGrpSpPr/>
          <p:nvPr/>
        </p:nvGrpSpPr>
        <p:grpSpPr>
          <a:xfrm>
            <a:off x="5288508" y="1151916"/>
            <a:ext cx="5980506" cy="2629075"/>
            <a:chOff x="2933528" y="1303146"/>
            <a:chExt cx="5431753" cy="2277083"/>
          </a:xfrm>
        </p:grpSpPr>
        <p:grpSp>
          <p:nvGrpSpPr>
            <p:cNvPr id="74" name="Google Shape;1871;p72">
              <a:extLst>
                <a:ext uri="{FF2B5EF4-FFF2-40B4-BE49-F238E27FC236}">
                  <a16:creationId xmlns:a16="http://schemas.microsoft.com/office/drawing/2014/main" id="{6BC602A9-62D2-4AE4-9658-2460F3582BC4}"/>
                </a:ext>
              </a:extLst>
            </p:cNvPr>
            <p:cNvGrpSpPr/>
            <p:nvPr/>
          </p:nvGrpSpPr>
          <p:grpSpPr>
            <a:xfrm>
              <a:off x="2933528" y="1303146"/>
              <a:ext cx="1638472" cy="2277083"/>
              <a:chOff x="4897600" y="530925"/>
              <a:chExt cx="263825" cy="38410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Google Shape;1872;p72">
                <a:extLst>
                  <a:ext uri="{FF2B5EF4-FFF2-40B4-BE49-F238E27FC236}">
                    <a16:creationId xmlns:a16="http://schemas.microsoft.com/office/drawing/2014/main" id="{14A5AEE7-897A-4F11-A1EE-9850BB192410}"/>
                  </a:ext>
                </a:extLst>
              </p:cNvPr>
              <p:cNvSpPr/>
              <p:nvPr/>
            </p:nvSpPr>
            <p:spPr>
              <a:xfrm>
                <a:off x="4897600" y="636775"/>
                <a:ext cx="79000" cy="278250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11130" extrusionOk="0">
                    <a:moveTo>
                      <a:pt x="30" y="1"/>
                    </a:moveTo>
                    <a:lnTo>
                      <a:pt x="1" y="9168"/>
                    </a:lnTo>
                    <a:cubicBezTo>
                      <a:pt x="94" y="9189"/>
                      <a:pt x="174" y="9211"/>
                      <a:pt x="253" y="9240"/>
                    </a:cubicBezTo>
                    <a:cubicBezTo>
                      <a:pt x="361" y="9269"/>
                      <a:pt x="462" y="9298"/>
                      <a:pt x="570" y="9334"/>
                    </a:cubicBezTo>
                    <a:lnTo>
                      <a:pt x="650" y="9362"/>
                    </a:lnTo>
                    <a:cubicBezTo>
                      <a:pt x="744" y="9391"/>
                      <a:pt x="837" y="9427"/>
                      <a:pt x="931" y="9463"/>
                    </a:cubicBezTo>
                    <a:lnTo>
                      <a:pt x="946" y="9471"/>
                    </a:lnTo>
                    <a:lnTo>
                      <a:pt x="1075" y="9521"/>
                    </a:lnTo>
                    <a:lnTo>
                      <a:pt x="1162" y="9557"/>
                    </a:lnTo>
                    <a:cubicBezTo>
                      <a:pt x="1205" y="9579"/>
                      <a:pt x="1248" y="9600"/>
                      <a:pt x="1292" y="9615"/>
                    </a:cubicBezTo>
                    <a:lnTo>
                      <a:pt x="1371" y="9658"/>
                    </a:lnTo>
                    <a:cubicBezTo>
                      <a:pt x="1422" y="9680"/>
                      <a:pt x="1465" y="9701"/>
                      <a:pt x="1508" y="9723"/>
                    </a:cubicBezTo>
                    <a:lnTo>
                      <a:pt x="1573" y="9759"/>
                    </a:lnTo>
                    <a:cubicBezTo>
                      <a:pt x="1638" y="9788"/>
                      <a:pt x="1703" y="9824"/>
                      <a:pt x="1761" y="9860"/>
                    </a:cubicBezTo>
                    <a:cubicBezTo>
                      <a:pt x="2388" y="10221"/>
                      <a:pt x="2850" y="10661"/>
                      <a:pt x="3138" y="11129"/>
                    </a:cubicBezTo>
                    <a:lnTo>
                      <a:pt x="3160" y="1962"/>
                    </a:lnTo>
                    <a:cubicBezTo>
                      <a:pt x="2871" y="1486"/>
                      <a:pt x="2410" y="1046"/>
                      <a:pt x="1782" y="686"/>
                    </a:cubicBezTo>
                    <a:cubicBezTo>
                      <a:pt x="1717" y="650"/>
                      <a:pt x="1660" y="614"/>
                      <a:pt x="1595" y="585"/>
                    </a:cubicBezTo>
                    <a:lnTo>
                      <a:pt x="1530" y="556"/>
                    </a:lnTo>
                    <a:cubicBezTo>
                      <a:pt x="1486" y="527"/>
                      <a:pt x="1443" y="506"/>
                      <a:pt x="1393" y="484"/>
                    </a:cubicBezTo>
                    <a:lnTo>
                      <a:pt x="1313" y="448"/>
                    </a:lnTo>
                    <a:lnTo>
                      <a:pt x="1184" y="390"/>
                    </a:lnTo>
                    <a:lnTo>
                      <a:pt x="1097" y="354"/>
                    </a:lnTo>
                    <a:lnTo>
                      <a:pt x="967" y="296"/>
                    </a:lnTo>
                    <a:lnTo>
                      <a:pt x="953" y="296"/>
                    </a:lnTo>
                    <a:cubicBezTo>
                      <a:pt x="866" y="260"/>
                      <a:pt x="772" y="224"/>
                      <a:pt x="671" y="188"/>
                    </a:cubicBezTo>
                    <a:lnTo>
                      <a:pt x="592" y="167"/>
                    </a:lnTo>
                    <a:cubicBezTo>
                      <a:pt x="491" y="131"/>
                      <a:pt x="383" y="94"/>
                      <a:pt x="282" y="66"/>
                    </a:cubicBezTo>
                    <a:cubicBezTo>
                      <a:pt x="195" y="44"/>
                      <a:pt x="116" y="22"/>
                      <a:pt x="30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79" name="Google Shape;1873;p72">
                <a:extLst>
                  <a:ext uri="{FF2B5EF4-FFF2-40B4-BE49-F238E27FC236}">
                    <a16:creationId xmlns:a16="http://schemas.microsoft.com/office/drawing/2014/main" id="{2482A274-BF27-4363-8764-FE7A2B8B87B6}"/>
                  </a:ext>
                </a:extLst>
              </p:cNvPr>
              <p:cNvSpPr/>
              <p:nvPr/>
            </p:nvSpPr>
            <p:spPr>
              <a:xfrm>
                <a:off x="4898150" y="530925"/>
                <a:ext cx="26327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6190" extrusionOk="0">
                    <a:moveTo>
                      <a:pt x="3145" y="1"/>
                    </a:moveTo>
                    <a:lnTo>
                      <a:pt x="0" y="4227"/>
                    </a:lnTo>
                    <a:cubicBezTo>
                      <a:pt x="613" y="4379"/>
                      <a:pt x="1205" y="4610"/>
                      <a:pt x="1760" y="4920"/>
                    </a:cubicBezTo>
                    <a:cubicBezTo>
                      <a:pt x="2380" y="5280"/>
                      <a:pt x="2849" y="5720"/>
                      <a:pt x="3131" y="6189"/>
                    </a:cubicBezTo>
                    <a:lnTo>
                      <a:pt x="10530" y="4502"/>
                    </a:lnTo>
                    <a:cubicBezTo>
                      <a:pt x="9845" y="3441"/>
                      <a:pt x="8771" y="2468"/>
                      <a:pt x="7371" y="1660"/>
                    </a:cubicBezTo>
                    <a:cubicBezTo>
                      <a:pt x="6189" y="975"/>
                      <a:pt x="4775" y="405"/>
                      <a:pt x="3145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80" name="Google Shape;1874;p72">
                <a:extLst>
                  <a:ext uri="{FF2B5EF4-FFF2-40B4-BE49-F238E27FC236}">
                    <a16:creationId xmlns:a16="http://schemas.microsoft.com/office/drawing/2014/main" id="{7BD186FD-E481-47AC-AEAD-2114686E7E29}"/>
                  </a:ext>
                </a:extLst>
              </p:cNvPr>
              <p:cNvSpPr/>
              <p:nvPr/>
            </p:nvSpPr>
            <p:spPr>
              <a:xfrm>
                <a:off x="4975850" y="643450"/>
                <a:ext cx="185575" cy="271400"/>
              </a:xfrm>
              <a:custGeom>
                <a:avLst/>
                <a:gdLst/>
                <a:ahLst/>
                <a:cxnLst/>
                <a:rect l="l" t="t" r="r" b="b"/>
                <a:pathLst>
                  <a:path w="7423" h="10856" extrusionOk="0">
                    <a:moveTo>
                      <a:pt x="7422" y="1"/>
                    </a:moveTo>
                    <a:lnTo>
                      <a:pt x="23" y="1688"/>
                    </a:lnTo>
                    <a:lnTo>
                      <a:pt x="1" y="10855"/>
                    </a:lnTo>
                    <a:lnTo>
                      <a:pt x="7401" y="9168"/>
                    </a:lnTo>
                    <a:lnTo>
                      <a:pt x="7422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75" name="Google Shape;526;p56">
              <a:extLst>
                <a:ext uri="{FF2B5EF4-FFF2-40B4-BE49-F238E27FC236}">
                  <a16:creationId xmlns:a16="http://schemas.microsoft.com/office/drawing/2014/main" id="{F8A826DF-0D95-4350-ABE6-6D55442AE4F7}"/>
                </a:ext>
              </a:extLst>
            </p:cNvPr>
            <p:cNvSpPr txBox="1">
              <a:spLocks/>
            </p:cNvSpPr>
            <p:nvPr/>
          </p:nvSpPr>
          <p:spPr>
            <a:xfrm>
              <a:off x="4962984" y="1345917"/>
              <a:ext cx="3402297" cy="54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Squada One"/>
                <a:buNone/>
                <a:defRPr sz="2800" b="0" i="0" u="none" strike="noStrike" cap="none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ighteous"/>
                <a:buNone/>
                <a:defRPr sz="2800" b="0" i="0" u="none" strike="noStrike" cap="none">
                  <a:solidFill>
                    <a:srgbClr val="FFFFFF"/>
                  </a:solidFill>
                  <a:latin typeface="Righteous"/>
                  <a:ea typeface="Righteous"/>
                  <a:cs typeface="Righteous"/>
                  <a:sym typeface="Righteous"/>
                </a:defRPr>
              </a:lvl9pPr>
            </a:lstStyle>
            <a:p>
              <a:pPr algn="r"/>
              <a:r>
                <a:rPr lang="pt-BR" sz="2000" spc="3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rPr>
                <a:t>RESULTADOS &amp; GESTÃO</a:t>
              </a:r>
              <a:endParaRPr lang="pt-BR" sz="3200" spc="3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EA679139-D4B2-4609-A584-8BEB6AC37084}"/>
                </a:ext>
              </a:extLst>
            </p:cNvPr>
            <p:cNvSpPr txBox="1"/>
            <p:nvPr/>
          </p:nvSpPr>
          <p:spPr>
            <a:xfrm>
              <a:off x="3349175" y="1345801"/>
              <a:ext cx="573922" cy="61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Roboto Condensed" panose="02000000000000000000" charset="0"/>
                </a:rPr>
                <a:t>6º</a:t>
              </a:r>
            </a:p>
          </p:txBody>
        </p: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3A479559-850B-4BA4-B815-D574B090E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149" y="1399759"/>
              <a:ext cx="3839502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Google Shape;307;p44">
            <a:extLst>
              <a:ext uri="{FF2B5EF4-FFF2-40B4-BE49-F238E27FC236}">
                <a16:creationId xmlns:a16="http://schemas.microsoft.com/office/drawing/2014/main" id="{4D606A27-B42F-43A5-AA02-3FD6FECAA567}"/>
              </a:ext>
            </a:extLst>
          </p:cNvPr>
          <p:cNvSpPr txBox="1">
            <a:spLocks/>
          </p:cNvSpPr>
          <p:nvPr/>
        </p:nvSpPr>
        <p:spPr>
          <a:xfrm>
            <a:off x="5482306" y="134939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Profissão</a:t>
            </a:r>
          </a:p>
        </p:txBody>
      </p:sp>
    </p:spTree>
    <p:extLst>
      <p:ext uri="{BB962C8B-B14F-4D97-AF65-F5344CB8AC3E}">
        <p14:creationId xmlns:p14="http://schemas.microsoft.com/office/powerpoint/2010/main" val="19221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77E5AAB-A437-480C-B391-B79AF4EE27B2}"/>
              </a:ext>
            </a:extLst>
          </p:cNvPr>
          <p:cNvGrpSpPr/>
          <p:nvPr/>
        </p:nvGrpSpPr>
        <p:grpSpPr>
          <a:xfrm>
            <a:off x="2295218" y="5601600"/>
            <a:ext cx="6685589" cy="1068049"/>
            <a:chOff x="2295218" y="5403150"/>
            <a:chExt cx="6685589" cy="106804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36E9CC6-478B-4FDC-A888-8F08168936C8}"/>
                </a:ext>
              </a:extLst>
            </p:cNvPr>
            <p:cNvSpPr/>
            <p:nvPr/>
          </p:nvSpPr>
          <p:spPr>
            <a:xfrm>
              <a:off x="2295218" y="5492896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ED0A4C6-E353-4666-8B74-F2DED16AF5FA}"/>
                </a:ext>
              </a:extLst>
            </p:cNvPr>
            <p:cNvSpPr txBox="1"/>
            <p:nvPr/>
          </p:nvSpPr>
          <p:spPr>
            <a:xfrm>
              <a:off x="2502752" y="5403150"/>
              <a:ext cx="6478055" cy="10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PERSPECTIVAS &amp; SUGESTÕES</a:t>
              </a:r>
            </a:p>
            <a:p>
              <a:pPr>
                <a:lnSpc>
                  <a:spcPct val="110000"/>
                </a:lnSpc>
              </a:pPr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sp>
        <p:nvSpPr>
          <p:cNvPr id="81" name="Retângulo 80">
            <a:extLst>
              <a:ext uri="{FF2B5EF4-FFF2-40B4-BE49-F238E27FC236}">
                <a16:creationId xmlns:a16="http://schemas.microsoft.com/office/drawing/2014/main" id="{E814984B-37D1-44F1-9270-04AB3219E44E}"/>
              </a:ext>
            </a:extLst>
          </p:cNvPr>
          <p:cNvSpPr/>
          <p:nvPr/>
        </p:nvSpPr>
        <p:spPr>
          <a:xfrm>
            <a:off x="2299128" y="1557011"/>
            <a:ext cx="9111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“Se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você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não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tem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grandes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sonhos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objetivos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vai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acabar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trabalhando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para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alguém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que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tem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”.                 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(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Desconhecido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)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6F52D819-2887-4C43-A8F9-CA9BBA1A2517}"/>
              </a:ext>
            </a:extLst>
          </p:cNvPr>
          <p:cNvSpPr/>
          <p:nvPr/>
        </p:nvSpPr>
        <p:spPr>
          <a:xfrm>
            <a:off x="2299128" y="2892707"/>
            <a:ext cx="9111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“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Não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se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preocupe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se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falhar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!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Você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só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tem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que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estar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certo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uma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vez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!                                                                    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(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Drew Houston)</a:t>
            </a: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1FA5BD59-F2F5-44A8-AB53-9AC31C89DD7E}"/>
              </a:ext>
            </a:extLst>
          </p:cNvPr>
          <p:cNvSpPr/>
          <p:nvPr/>
        </p:nvSpPr>
        <p:spPr>
          <a:xfrm>
            <a:off x="2299128" y="4203075"/>
            <a:ext cx="9111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“A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diferença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entre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quem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você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é, 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quem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você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quer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ser, é o que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você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faz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”.                                                                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Roboto Condensed" panose="02000000000000000000" pitchFamily="2" charset="0"/>
              </a:rPr>
              <a:t>(Bill Phillips)</a:t>
            </a:r>
          </a:p>
        </p:txBody>
      </p:sp>
      <p:sp>
        <p:nvSpPr>
          <p:cNvPr id="84" name="Google Shape;307;p44">
            <a:extLst>
              <a:ext uri="{FF2B5EF4-FFF2-40B4-BE49-F238E27FC236}">
                <a16:creationId xmlns:a16="http://schemas.microsoft.com/office/drawing/2014/main" id="{12D0489F-DD5B-42C0-AD4F-C168B59E119F}"/>
              </a:ext>
            </a:extLst>
          </p:cNvPr>
          <p:cNvSpPr txBox="1">
            <a:spLocks/>
          </p:cNvSpPr>
          <p:nvPr/>
        </p:nvSpPr>
        <p:spPr>
          <a:xfrm>
            <a:off x="5482306" y="122060"/>
            <a:ext cx="6709693" cy="55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spc="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QUALIDADE: Profissão</a:t>
            </a:r>
          </a:p>
        </p:txBody>
      </p:sp>
    </p:spTree>
    <p:extLst>
      <p:ext uri="{BB962C8B-B14F-4D97-AF65-F5344CB8AC3E}">
        <p14:creationId xmlns:p14="http://schemas.microsoft.com/office/powerpoint/2010/main" val="13518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F0CC45-BF7E-401D-9558-0CE6BF08F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02" y="0"/>
            <a:ext cx="10383397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88350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BC9D95F-748D-40B1-9B80-CDEC0E6DB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" y="5159674"/>
            <a:ext cx="1676901" cy="151370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171C121-118B-43CB-9023-7F43775B1BA1}"/>
              </a:ext>
            </a:extLst>
          </p:cNvPr>
          <p:cNvSpPr txBox="1"/>
          <p:nvPr/>
        </p:nvSpPr>
        <p:spPr>
          <a:xfrm>
            <a:off x="2171452" y="5695152"/>
            <a:ext cx="9927718" cy="619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Roboto Medium" panose="02000000000000000000" pitchFamily="2" charset="0"/>
              </a:rPr>
              <a:t>I SEMINÁRIO DO PROGRAMA PRO-PESQUISA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50DEC7-FB10-4EB6-883B-B29C3845EE48}"/>
              </a:ext>
            </a:extLst>
          </p:cNvPr>
          <p:cNvSpPr txBox="1"/>
          <p:nvPr/>
        </p:nvSpPr>
        <p:spPr>
          <a:xfrm>
            <a:off x="2171452" y="6151000"/>
            <a:ext cx="9939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DIRETORIA DE AVALIAÇÃO DA CAPES / Novembro 2021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25D77DE-A3E0-4AFA-A2B2-C0D7BE763E6B}"/>
              </a:ext>
            </a:extLst>
          </p:cNvPr>
          <p:cNvSpPr/>
          <p:nvPr/>
        </p:nvSpPr>
        <p:spPr>
          <a:xfrm>
            <a:off x="2041192" y="5817701"/>
            <a:ext cx="108000" cy="731858"/>
          </a:xfrm>
          <a:prstGeom prst="roundRect">
            <a:avLst>
              <a:gd name="adj" fmla="val 411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11BD6B4-8826-49ED-B9BE-92A91A038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379626"/>
            <a:ext cx="1297219" cy="154505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A8E797-39CA-43E4-9B54-A3AF805940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8471" r="6840" b="8298"/>
          <a:stretch/>
        </p:blipFill>
        <p:spPr>
          <a:xfrm>
            <a:off x="249660" y="2759417"/>
            <a:ext cx="1376225" cy="1365382"/>
          </a:xfrm>
          <a:prstGeom prst="ellipse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C69AA5-675F-454F-BEDF-C665A5A5DA41}"/>
              </a:ext>
            </a:extLst>
          </p:cNvPr>
          <p:cNvSpPr txBox="1"/>
          <p:nvPr/>
        </p:nvSpPr>
        <p:spPr>
          <a:xfrm>
            <a:off x="2627089" y="2420335"/>
            <a:ext cx="88213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pt-BR" sz="8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Roboto Condensed" panose="02000000000000000000" pitchFamily="2" charset="0"/>
              </a:rPr>
              <a:t>Bom o suficiente!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D4B458-F7EC-4A2C-A633-D4CCCC436868}"/>
              </a:ext>
            </a:extLst>
          </p:cNvPr>
          <p:cNvSpPr txBox="1"/>
          <p:nvPr/>
        </p:nvSpPr>
        <p:spPr>
          <a:xfrm>
            <a:off x="1939792" y="3756882"/>
            <a:ext cx="10195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OBRIGADO PELA ATENÇÃO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flavio.camargo@capes.gov.br </a:t>
            </a:r>
          </a:p>
        </p:txBody>
      </p:sp>
    </p:spTree>
    <p:extLst>
      <p:ext uri="{BB962C8B-B14F-4D97-AF65-F5344CB8AC3E}">
        <p14:creationId xmlns:p14="http://schemas.microsoft.com/office/powerpoint/2010/main" val="33206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6087629-E2EE-4CBD-B8B2-6029C529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256DF8C-D24F-4254-B7C1-51040D772F20}"/>
              </a:ext>
            </a:extLst>
          </p:cNvPr>
          <p:cNvSpPr/>
          <p:nvPr/>
        </p:nvSpPr>
        <p:spPr>
          <a:xfrm>
            <a:off x="2295218" y="5744684"/>
            <a:ext cx="126010" cy="864000"/>
          </a:xfrm>
          <a:prstGeom prst="roundRect">
            <a:avLst>
              <a:gd name="adj" fmla="val 411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727E54-54F8-4923-BD5D-026833AE503E}"/>
              </a:ext>
            </a:extLst>
          </p:cNvPr>
          <p:cNvSpPr txBox="1"/>
          <p:nvPr/>
        </p:nvSpPr>
        <p:spPr>
          <a:xfrm>
            <a:off x="2502752" y="5601930"/>
            <a:ext cx="9442008" cy="1130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REFLEXÕES NECESSÁRIAS AOS 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PPGs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/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DECEx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Roboto Medium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no âmbito da CAPES e do SNPG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E20B25-B937-4D77-84FB-85A5E9B12B9F}"/>
              </a:ext>
            </a:extLst>
          </p:cNvPr>
          <p:cNvSpPr txBox="1"/>
          <p:nvPr/>
        </p:nvSpPr>
        <p:spPr>
          <a:xfrm>
            <a:off x="2281047" y="1200995"/>
            <a:ext cx="1005570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SUBSÍDIOS PARA A REFLEXÃO </a:t>
            </a:r>
          </a:p>
          <a:p>
            <a:pPr marL="285750" indent="-360000">
              <a:buFontTx/>
              <a:buChar char="-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Política Setorial de Defesa MD 2020-2031</a:t>
            </a:r>
          </a:p>
          <a:p>
            <a:pPr defTabSz="360363"/>
            <a:endParaRPr lang="pt-BR" sz="2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defTabSz="360363"/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PERSPECTIVA 6: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ESTIMULAR O DESENVOLVIMENTO CIENTÍFI-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	CO, TECNOLÓGICO E A INOVAÇÃO DE INTERESSE DA DEFESA</a:t>
            </a:r>
          </a:p>
          <a:p>
            <a:pPr defTabSz="360363"/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</a:t>
            </a:r>
          </a:p>
          <a:p>
            <a:pPr defTabSz="360363"/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PERSPECTIVA 8: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PRESERVAR A EFETIVIDADE DOS SISTEMAS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	DE ENSINO DAS FORÇAS ARMADAS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PERSPECTIVA 9: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ESTIMULAR O DESENVOLVIMENTO DE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	ESTUDOS DE DEFESA</a:t>
            </a:r>
          </a:p>
          <a:p>
            <a:pPr defTabSz="360363"/>
            <a:endParaRPr lang="pt-BR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565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6087629-E2EE-4CBD-B8B2-6029C529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256DF8C-D24F-4254-B7C1-51040D772F20}"/>
              </a:ext>
            </a:extLst>
          </p:cNvPr>
          <p:cNvSpPr/>
          <p:nvPr/>
        </p:nvSpPr>
        <p:spPr>
          <a:xfrm>
            <a:off x="2295218" y="5744684"/>
            <a:ext cx="126010" cy="864000"/>
          </a:xfrm>
          <a:prstGeom prst="roundRect">
            <a:avLst>
              <a:gd name="adj" fmla="val 411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727E54-54F8-4923-BD5D-026833AE503E}"/>
              </a:ext>
            </a:extLst>
          </p:cNvPr>
          <p:cNvSpPr txBox="1"/>
          <p:nvPr/>
        </p:nvSpPr>
        <p:spPr>
          <a:xfrm>
            <a:off x="2502752" y="5601930"/>
            <a:ext cx="9442008" cy="1130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REFLEXÕES NECESSÁRIAS AOS 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PPGs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/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DECEx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Roboto Medium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no âmbito da CAPES e do SNPG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E20B25-B937-4D77-84FB-85A5E9B12B9F}"/>
              </a:ext>
            </a:extLst>
          </p:cNvPr>
          <p:cNvSpPr txBox="1"/>
          <p:nvPr/>
        </p:nvSpPr>
        <p:spPr>
          <a:xfrm>
            <a:off x="2281047" y="1200995"/>
            <a:ext cx="988014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SUBSÍDIOS PARA A REFLEXÃO </a:t>
            </a:r>
          </a:p>
          <a:p>
            <a:pPr marL="285750" indent="-360000">
              <a:buFontTx/>
              <a:buChar char="-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Plano Estratégico do EB 2020-2023</a:t>
            </a:r>
          </a:p>
          <a:p>
            <a:pPr defTabSz="360363"/>
            <a:endParaRPr lang="pt-BR" sz="2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defTabSz="360363"/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OEE 9: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APERFEIÇOAR O SISTEMA DE CIÊNCIA, TECNOLOGIA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				E INOVAÇÃO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</a:t>
            </a:r>
          </a:p>
          <a:p>
            <a:pPr defTabSz="360363"/>
            <a:endParaRPr lang="pt-BR" sz="2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defTabSz="360363"/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OEE 12: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APERFEIÇOAR O SISTEMA DE EDUCAÇÃO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E CULTURA	</a:t>
            </a:r>
          </a:p>
        </p:txBody>
      </p:sp>
    </p:spTree>
    <p:extLst>
      <p:ext uri="{BB962C8B-B14F-4D97-AF65-F5344CB8AC3E}">
        <p14:creationId xmlns:p14="http://schemas.microsoft.com/office/powerpoint/2010/main" val="358338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6087629-E2EE-4CBD-B8B2-6029C529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256DF8C-D24F-4254-B7C1-51040D772F20}"/>
              </a:ext>
            </a:extLst>
          </p:cNvPr>
          <p:cNvSpPr/>
          <p:nvPr/>
        </p:nvSpPr>
        <p:spPr>
          <a:xfrm>
            <a:off x="2295218" y="5744684"/>
            <a:ext cx="126010" cy="864000"/>
          </a:xfrm>
          <a:prstGeom prst="roundRect">
            <a:avLst>
              <a:gd name="adj" fmla="val 411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727E54-54F8-4923-BD5D-026833AE503E}"/>
              </a:ext>
            </a:extLst>
          </p:cNvPr>
          <p:cNvSpPr txBox="1"/>
          <p:nvPr/>
        </p:nvSpPr>
        <p:spPr>
          <a:xfrm>
            <a:off x="2502752" y="5601930"/>
            <a:ext cx="9442008" cy="1130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REFLEXÕES NECESSÁRIAS AOS 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PPGs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/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DECEx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Roboto Medium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no âmbito da CAPES e do SNPG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E20B25-B937-4D77-84FB-85A5E9B12B9F}"/>
              </a:ext>
            </a:extLst>
          </p:cNvPr>
          <p:cNvSpPr txBox="1"/>
          <p:nvPr/>
        </p:nvSpPr>
        <p:spPr>
          <a:xfrm>
            <a:off x="2281047" y="1200995"/>
            <a:ext cx="992149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SUBSÍDIOS PARA A REFLEXÃO </a:t>
            </a:r>
          </a:p>
          <a:p>
            <a:pPr marL="285750" indent="-360000">
              <a:buFontTx/>
              <a:buChar char="-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Ensino/pesquisa do 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DECEx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defTabSz="360363"/>
            <a:endParaRPr lang="pt-BR" sz="2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defTabSz="360363"/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MISSÃO: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planejar, organizar, dirigir e controlar as atividades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relativas à educação, à cultura, à educação física, aos desportos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 à pesquisa científica nas áreas de defesa, ciências militares,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doutrina e pessoal, </a:t>
            </a:r>
            <a:r>
              <a:rPr lang="pt-BR" sz="2400" dirty="0">
                <a:latin typeface="Arial Rounded MT Bold" panose="020F0704030504030204" pitchFamily="34" charset="0"/>
              </a:rPr>
              <a:t>excluídas as atividades de ensino voltadas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para a Instrução Militar e </a:t>
            </a:r>
            <a:r>
              <a:rPr lang="pt-BR" sz="2400" dirty="0">
                <a:latin typeface="Arial Rounded MT Bold" panose="020F0704030504030204" pitchFamily="34" charset="0"/>
              </a:rPr>
              <a:t>para a Ciência, Tecnologia e Inovação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defTabSz="360363"/>
            <a:endParaRPr lang="pt-BR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defTabSz="360363"/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VISÃO: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Ser um Sistema de Educação e Cultura efetivo na </a:t>
            </a:r>
          </a:p>
          <a:p>
            <a:pPr defTabSz="360363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formação do militar da Era do Conhecimento até 2022.</a:t>
            </a:r>
          </a:p>
        </p:txBody>
      </p:sp>
    </p:spTree>
    <p:extLst>
      <p:ext uri="{BB962C8B-B14F-4D97-AF65-F5344CB8AC3E}">
        <p14:creationId xmlns:p14="http://schemas.microsoft.com/office/powerpoint/2010/main" val="37042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6087629-E2EE-4CBD-B8B2-6029C529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256DF8C-D24F-4254-B7C1-51040D772F20}"/>
              </a:ext>
            </a:extLst>
          </p:cNvPr>
          <p:cNvSpPr/>
          <p:nvPr/>
        </p:nvSpPr>
        <p:spPr>
          <a:xfrm>
            <a:off x="2295218" y="5744684"/>
            <a:ext cx="126010" cy="864000"/>
          </a:xfrm>
          <a:prstGeom prst="roundRect">
            <a:avLst>
              <a:gd name="adj" fmla="val 411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727E54-54F8-4923-BD5D-026833AE503E}"/>
              </a:ext>
            </a:extLst>
          </p:cNvPr>
          <p:cNvSpPr txBox="1"/>
          <p:nvPr/>
        </p:nvSpPr>
        <p:spPr>
          <a:xfrm>
            <a:off x="2502752" y="5601930"/>
            <a:ext cx="9442008" cy="1130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REFLEXÕES NECESSÁRIAS AOS 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PPGs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/</a:t>
            </a:r>
            <a:r>
              <a:rPr lang="pt-BR" sz="3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DECEx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Roboto Medium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no âmbito da CAPES e do SNPG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E20B25-B937-4D77-84FB-85A5E9B12B9F}"/>
              </a:ext>
            </a:extLst>
          </p:cNvPr>
          <p:cNvSpPr txBox="1"/>
          <p:nvPr/>
        </p:nvSpPr>
        <p:spPr>
          <a:xfrm>
            <a:off x="2281047" y="1200995"/>
            <a:ext cx="65381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SUBSÍDIOS PARA A REFLEXÃO </a:t>
            </a:r>
          </a:p>
          <a:p>
            <a:pPr marL="285750" indent="-360000">
              <a:buFontTx/>
              <a:buChar char="-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Formação de RH do SNPG</a:t>
            </a:r>
          </a:p>
          <a:p>
            <a:pPr defTabSz="360363"/>
            <a:endParaRPr lang="pt-BR" sz="2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8AEA19-00B2-4EC9-B842-E6AFADE1FDE3}"/>
              </a:ext>
            </a:extLst>
          </p:cNvPr>
          <p:cNvSpPr txBox="1"/>
          <p:nvPr/>
        </p:nvSpPr>
        <p:spPr>
          <a:xfrm>
            <a:off x="2281046" y="2433606"/>
            <a:ext cx="9194030" cy="270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AVALIAÇÃO: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Formação x Produção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Qualidade x Quantidade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Resultados x Processos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Pesquisa, Inovação e Impacto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Autoavaliação, Planejamento estratégico, Inserção, </a:t>
            </a:r>
            <a:r>
              <a:rPr lang="pt-BR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etc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5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6087629-E2EE-4CBD-B8B2-6029C529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E587863-58EB-47B2-9DD3-BB0ACCA0590E}"/>
              </a:ext>
            </a:extLst>
          </p:cNvPr>
          <p:cNvGrpSpPr/>
          <p:nvPr/>
        </p:nvGrpSpPr>
        <p:grpSpPr>
          <a:xfrm>
            <a:off x="2295218" y="5601930"/>
            <a:ext cx="6809021" cy="1130053"/>
            <a:chOff x="2295218" y="5601930"/>
            <a:chExt cx="6809021" cy="113005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5256DF8C-D24F-4254-B7C1-51040D772F20}"/>
                </a:ext>
              </a:extLst>
            </p:cNvPr>
            <p:cNvSpPr/>
            <p:nvPr/>
          </p:nvSpPr>
          <p:spPr>
            <a:xfrm>
              <a:off x="2295218" y="5744684"/>
              <a:ext cx="126010" cy="864000"/>
            </a:xfrm>
            <a:prstGeom prst="roundRect">
              <a:avLst>
                <a:gd name="adj" fmla="val 4117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E727E54-54F8-4923-BD5D-026833AE503E}"/>
                </a:ext>
              </a:extLst>
            </p:cNvPr>
            <p:cNvSpPr txBox="1"/>
            <p:nvPr/>
          </p:nvSpPr>
          <p:spPr>
            <a:xfrm>
              <a:off x="2502752" y="5601930"/>
              <a:ext cx="6601487" cy="1130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pt-BR" sz="3200" dirty="0" err="1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PPGs</a:t>
              </a: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 DO </a:t>
              </a:r>
              <a:r>
                <a:rPr lang="pt-BR" sz="3200" dirty="0" err="1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DECEx</a:t>
              </a:r>
              <a:r>
                <a:rPr lang="pt-BR" sz="3200" dirty="0">
                  <a:solidFill>
                    <a:schemeClr val="accent5">
                      <a:lumMod val="75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 NO SNPG - IME</a:t>
              </a:r>
            </a:p>
            <a:p>
              <a:pPr>
                <a:lnSpc>
                  <a:spcPct val="110000"/>
                </a:lnSpc>
              </a:pPr>
              <a:r>
                <a:rPr lang="pt-BR" sz="32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  <a:ea typeface="Roboto Medium" panose="02000000000000000000" pitchFamily="2" charset="0"/>
                </a:rPr>
                <a:t>no âmbito da CAPES e do SNPG</a:t>
              </a: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1702769-EF83-440B-BC26-C768CABA5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36" y="1867725"/>
            <a:ext cx="2381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9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51DCF1-8B09-4D37-B04C-B1F35B047B93}"/>
              </a:ext>
            </a:extLst>
          </p:cNvPr>
          <p:cNvSpPr/>
          <p:nvPr/>
        </p:nvSpPr>
        <p:spPr>
          <a:xfrm>
            <a:off x="0" y="0"/>
            <a:ext cx="13942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4D949C-8481-472E-933E-8F7D3313BB7A}"/>
              </a:ext>
            </a:extLst>
          </p:cNvPr>
          <p:cNvSpPr/>
          <p:nvPr/>
        </p:nvSpPr>
        <p:spPr>
          <a:xfrm>
            <a:off x="1475799" y="-15027"/>
            <a:ext cx="247820" cy="69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D362E9B-1AB6-4945-9FFF-BA7869A363AB}"/>
              </a:ext>
            </a:extLst>
          </p:cNvPr>
          <p:cNvSpPr/>
          <p:nvPr/>
        </p:nvSpPr>
        <p:spPr>
          <a:xfrm>
            <a:off x="2295218" y="5621686"/>
            <a:ext cx="126010" cy="864000"/>
          </a:xfrm>
          <a:prstGeom prst="roundRect">
            <a:avLst>
              <a:gd name="adj" fmla="val 411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75B8F2-DD6E-4B8D-8692-0A6422537701}"/>
              </a:ext>
            </a:extLst>
          </p:cNvPr>
          <p:cNvSpPr txBox="1"/>
          <p:nvPr/>
        </p:nvSpPr>
        <p:spPr>
          <a:xfrm>
            <a:off x="2502752" y="5531940"/>
            <a:ext cx="8922827" cy="100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200" dirty="0">
                <a:solidFill>
                  <a:srgbClr val="0070C0"/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I M E – Áreas de pesquisa</a:t>
            </a:r>
          </a:p>
          <a:p>
            <a:pPr>
              <a:lnSpc>
                <a:spcPct val="11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Fonte: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SciVal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Roboto Medium" panose="02000000000000000000" pitchFamily="2" charset="0"/>
              </a:rPr>
              <a:t> (período 2010-2019; consulta em 10/11/2021)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04A586-C134-4072-A9DB-AD8F482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2" y="33879"/>
            <a:ext cx="1472255" cy="13289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6DB142-EB53-4A55-8873-0B8E4711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5489838"/>
            <a:ext cx="1023136" cy="12116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D5CA79C-374A-4C05-A154-D35B530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39" y="-83718"/>
            <a:ext cx="3495727" cy="111719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E5634FA-39B6-4ACB-8543-7051259CB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" y="3995311"/>
            <a:ext cx="1261755" cy="136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8888928-0100-4CD8-9754-B5DE6EC4C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7486" y="1152298"/>
            <a:ext cx="9582441" cy="4146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975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21629</TotalTime>
  <Words>1892</Words>
  <Application>Microsoft Office PowerPoint</Application>
  <PresentationFormat>Widescreen</PresentationFormat>
  <Paragraphs>576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Arial Narrow</vt:lpstr>
      <vt:lpstr>Arial Rounded MT Bold</vt:lpstr>
      <vt:lpstr>Calibri</vt:lpstr>
      <vt:lpstr>Calibri Light</vt:lpstr>
      <vt:lpstr>Impact</vt:lpstr>
      <vt:lpstr>Roboto Condensed Light</vt:lpstr>
      <vt:lpstr>Squada One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</dc:creator>
  <cp:lastModifiedBy>Vagner Alves</cp:lastModifiedBy>
  <cp:revision>189</cp:revision>
  <cp:lastPrinted>2021-11-11T13:50:52Z</cp:lastPrinted>
  <dcterms:created xsi:type="dcterms:W3CDTF">2021-04-07T12:00:27Z</dcterms:created>
  <dcterms:modified xsi:type="dcterms:W3CDTF">2021-11-18T12:29:13Z</dcterms:modified>
</cp:coreProperties>
</file>