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84" r:id="rId1"/>
  </p:sldMasterIdLst>
  <p:notesMasterIdLst>
    <p:notesMasterId r:id="rId20"/>
  </p:notesMasterIdLst>
  <p:sldIdLst>
    <p:sldId id="748" r:id="rId2"/>
    <p:sldId id="837" r:id="rId3"/>
    <p:sldId id="749" r:id="rId4"/>
    <p:sldId id="836" r:id="rId5"/>
    <p:sldId id="862" r:id="rId6"/>
    <p:sldId id="860" r:id="rId7"/>
    <p:sldId id="859" r:id="rId8"/>
    <p:sldId id="858" r:id="rId9"/>
    <p:sldId id="772" r:id="rId10"/>
    <p:sldId id="861" r:id="rId11"/>
    <p:sldId id="856" r:id="rId12"/>
    <p:sldId id="857" r:id="rId13"/>
    <p:sldId id="855" r:id="rId14"/>
    <p:sldId id="853" r:id="rId15"/>
    <p:sldId id="852" r:id="rId16"/>
    <p:sldId id="854" r:id="rId17"/>
    <p:sldId id="839" r:id="rId18"/>
    <p:sldId id="86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71"/>
    <a:srgbClr val="A1C6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Estilo Médio 3 - Ênfase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6299" autoAdjust="0"/>
  </p:normalViewPr>
  <p:slideViewPr>
    <p:cSldViewPr snapToGrid="0">
      <p:cViewPr varScale="1">
        <p:scale>
          <a:sx n="99" d="100"/>
          <a:sy n="99" d="100"/>
        </p:scale>
        <p:origin x="612"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Guilherme\Documents\Participa&#231;&#227;o%20Brasileira%20em%20OpPaz%201993-20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pt-BR" sz="2400"/>
              <a:t>Tropas</a:t>
            </a:r>
            <a:r>
              <a:rPr lang="pt-BR" sz="2400" baseline="0"/>
              <a:t> em Operações de Paz (2012 - 2020)</a:t>
            </a:r>
            <a:endParaRPr lang="pt-BR" sz="2400"/>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pt-BR"/>
        </a:p>
      </c:txPr>
    </c:title>
    <c:autoTitleDeleted val="0"/>
    <c:plotArea>
      <c:layout>
        <c:manualLayout>
          <c:layoutTarget val="inner"/>
          <c:xMode val="edge"/>
          <c:yMode val="edge"/>
          <c:x val="4.392936579169978E-2"/>
          <c:y val="0.10368262259018793"/>
          <c:w val="0.93770145873060429"/>
          <c:h val="0.66967271663172412"/>
        </c:manualLayout>
      </c:layout>
      <c:lineChart>
        <c:grouping val="standard"/>
        <c:varyColors val="0"/>
        <c:ser>
          <c:idx val="0"/>
          <c:order val="0"/>
          <c:tx>
            <c:strRef>
              <c:f>Planilha3!$D$1</c:f>
              <c:strCache>
                <c:ptCount val="1"/>
                <c:pt idx="0">
                  <c:v>Egito</c:v>
                </c:pt>
              </c:strCache>
            </c:strRef>
          </c:tx>
          <c:spPr>
            <a:ln w="28575" cap="rnd">
              <a:solidFill>
                <a:schemeClr val="accent1"/>
              </a:solidFill>
              <a:round/>
            </a:ln>
            <a:effectLst/>
          </c:spPr>
          <c:marker>
            <c:symbol val="none"/>
          </c:marker>
          <c:cat>
            <c:numRef>
              <c:f>Planilha3!$C$2:$C$109</c:f>
              <c:numCache>
                <c:formatCode>mmm\-yy</c:formatCode>
                <c:ptCount val="108"/>
                <c:pt idx="0">
                  <c:v>40909</c:v>
                </c:pt>
                <c:pt idx="1">
                  <c:v>40940</c:v>
                </c:pt>
                <c:pt idx="2">
                  <c:v>40969</c:v>
                </c:pt>
                <c:pt idx="3">
                  <c:v>41000</c:v>
                </c:pt>
                <c:pt idx="4">
                  <c:v>41030</c:v>
                </c:pt>
                <c:pt idx="5">
                  <c:v>41061</c:v>
                </c:pt>
                <c:pt idx="6">
                  <c:v>41091</c:v>
                </c:pt>
                <c:pt idx="7">
                  <c:v>41122</c:v>
                </c:pt>
                <c:pt idx="8">
                  <c:v>41153</c:v>
                </c:pt>
                <c:pt idx="9">
                  <c:v>41183</c:v>
                </c:pt>
                <c:pt idx="10">
                  <c:v>41214</c:v>
                </c:pt>
                <c:pt idx="11">
                  <c:v>41244</c:v>
                </c:pt>
                <c:pt idx="12">
                  <c:v>41275</c:v>
                </c:pt>
                <c:pt idx="13">
                  <c:v>41306</c:v>
                </c:pt>
                <c:pt idx="14">
                  <c:v>41334</c:v>
                </c:pt>
                <c:pt idx="15">
                  <c:v>41365</c:v>
                </c:pt>
                <c:pt idx="16">
                  <c:v>41395</c:v>
                </c:pt>
                <c:pt idx="17">
                  <c:v>41426</c:v>
                </c:pt>
                <c:pt idx="18">
                  <c:v>41456</c:v>
                </c:pt>
                <c:pt idx="19">
                  <c:v>41487</c:v>
                </c:pt>
                <c:pt idx="20">
                  <c:v>41518</c:v>
                </c:pt>
                <c:pt idx="21">
                  <c:v>41548</c:v>
                </c:pt>
                <c:pt idx="22">
                  <c:v>41579</c:v>
                </c:pt>
                <c:pt idx="23">
                  <c:v>41609</c:v>
                </c:pt>
                <c:pt idx="24">
                  <c:v>41640</c:v>
                </c:pt>
                <c:pt idx="25">
                  <c:v>41671</c:v>
                </c:pt>
                <c:pt idx="26">
                  <c:v>41699</c:v>
                </c:pt>
                <c:pt idx="27">
                  <c:v>41730</c:v>
                </c:pt>
                <c:pt idx="28">
                  <c:v>41760</c:v>
                </c:pt>
                <c:pt idx="29">
                  <c:v>41791</c:v>
                </c:pt>
                <c:pt idx="30">
                  <c:v>41821</c:v>
                </c:pt>
                <c:pt idx="31">
                  <c:v>41852</c:v>
                </c:pt>
                <c:pt idx="32">
                  <c:v>41883</c:v>
                </c:pt>
                <c:pt idx="33">
                  <c:v>41913</c:v>
                </c:pt>
                <c:pt idx="34">
                  <c:v>41944</c:v>
                </c:pt>
                <c:pt idx="35">
                  <c:v>41974</c:v>
                </c:pt>
                <c:pt idx="36">
                  <c:v>42005</c:v>
                </c:pt>
                <c:pt idx="37">
                  <c:v>42036</c:v>
                </c:pt>
                <c:pt idx="38">
                  <c:v>42064</c:v>
                </c:pt>
                <c:pt idx="39">
                  <c:v>42095</c:v>
                </c:pt>
                <c:pt idx="40">
                  <c:v>42125</c:v>
                </c:pt>
                <c:pt idx="41">
                  <c:v>42156</c:v>
                </c:pt>
                <c:pt idx="42">
                  <c:v>42186</c:v>
                </c:pt>
                <c:pt idx="43">
                  <c:v>42217</c:v>
                </c:pt>
                <c:pt idx="44">
                  <c:v>42248</c:v>
                </c:pt>
                <c:pt idx="45">
                  <c:v>42278</c:v>
                </c:pt>
                <c:pt idx="46">
                  <c:v>42309</c:v>
                </c:pt>
                <c:pt idx="47">
                  <c:v>42339</c:v>
                </c:pt>
                <c:pt idx="48">
                  <c:v>42370</c:v>
                </c:pt>
                <c:pt idx="49">
                  <c:v>42401</c:v>
                </c:pt>
                <c:pt idx="50">
                  <c:v>42430</c:v>
                </c:pt>
                <c:pt idx="51">
                  <c:v>42461</c:v>
                </c:pt>
                <c:pt idx="52">
                  <c:v>42491</c:v>
                </c:pt>
                <c:pt idx="53">
                  <c:v>42522</c:v>
                </c:pt>
                <c:pt idx="54">
                  <c:v>42552</c:v>
                </c:pt>
                <c:pt idx="55">
                  <c:v>42583</c:v>
                </c:pt>
                <c:pt idx="56">
                  <c:v>42614</c:v>
                </c:pt>
                <c:pt idx="57">
                  <c:v>42644</c:v>
                </c:pt>
                <c:pt idx="58">
                  <c:v>42675</c:v>
                </c:pt>
                <c:pt idx="59">
                  <c:v>42705</c:v>
                </c:pt>
                <c:pt idx="60">
                  <c:v>42736</c:v>
                </c:pt>
                <c:pt idx="61">
                  <c:v>42767</c:v>
                </c:pt>
                <c:pt idx="62">
                  <c:v>42795</c:v>
                </c:pt>
                <c:pt idx="63">
                  <c:v>42826</c:v>
                </c:pt>
                <c:pt idx="64">
                  <c:v>42856</c:v>
                </c:pt>
                <c:pt idx="65">
                  <c:v>42887</c:v>
                </c:pt>
                <c:pt idx="66">
                  <c:v>42917</c:v>
                </c:pt>
                <c:pt idx="67">
                  <c:v>42948</c:v>
                </c:pt>
                <c:pt idx="68">
                  <c:v>42979</c:v>
                </c:pt>
                <c:pt idx="69">
                  <c:v>43009</c:v>
                </c:pt>
                <c:pt idx="70">
                  <c:v>43040</c:v>
                </c:pt>
                <c:pt idx="71">
                  <c:v>43070</c:v>
                </c:pt>
                <c:pt idx="72">
                  <c:v>43101</c:v>
                </c:pt>
                <c:pt idx="73">
                  <c:v>43132</c:v>
                </c:pt>
                <c:pt idx="74">
                  <c:v>43160</c:v>
                </c:pt>
                <c:pt idx="75">
                  <c:v>43191</c:v>
                </c:pt>
                <c:pt idx="76">
                  <c:v>43221</c:v>
                </c:pt>
                <c:pt idx="77">
                  <c:v>43252</c:v>
                </c:pt>
                <c:pt idx="78">
                  <c:v>43282</c:v>
                </c:pt>
                <c:pt idx="79">
                  <c:v>43313</c:v>
                </c:pt>
                <c:pt idx="80">
                  <c:v>43344</c:v>
                </c:pt>
                <c:pt idx="81">
                  <c:v>43374</c:v>
                </c:pt>
                <c:pt idx="82">
                  <c:v>43405</c:v>
                </c:pt>
                <c:pt idx="83">
                  <c:v>43435</c:v>
                </c:pt>
                <c:pt idx="84">
                  <c:v>43466</c:v>
                </c:pt>
                <c:pt idx="85">
                  <c:v>43497</c:v>
                </c:pt>
                <c:pt idx="86">
                  <c:v>43525</c:v>
                </c:pt>
                <c:pt idx="87">
                  <c:v>43556</c:v>
                </c:pt>
                <c:pt idx="88">
                  <c:v>43586</c:v>
                </c:pt>
                <c:pt idx="89">
                  <c:v>43617</c:v>
                </c:pt>
                <c:pt idx="90">
                  <c:v>43647</c:v>
                </c:pt>
                <c:pt idx="91">
                  <c:v>43678</c:v>
                </c:pt>
                <c:pt idx="92">
                  <c:v>43709</c:v>
                </c:pt>
                <c:pt idx="93">
                  <c:v>43739</c:v>
                </c:pt>
                <c:pt idx="94">
                  <c:v>43770</c:v>
                </c:pt>
                <c:pt idx="95">
                  <c:v>43800</c:v>
                </c:pt>
                <c:pt idx="96">
                  <c:v>43831</c:v>
                </c:pt>
                <c:pt idx="97">
                  <c:v>43862</c:v>
                </c:pt>
                <c:pt idx="98">
                  <c:v>43891</c:v>
                </c:pt>
                <c:pt idx="99">
                  <c:v>43922</c:v>
                </c:pt>
                <c:pt idx="100">
                  <c:v>43952</c:v>
                </c:pt>
                <c:pt idx="101">
                  <c:v>43983</c:v>
                </c:pt>
                <c:pt idx="102">
                  <c:v>44013</c:v>
                </c:pt>
                <c:pt idx="103">
                  <c:v>44044</c:v>
                </c:pt>
                <c:pt idx="104">
                  <c:v>44075</c:v>
                </c:pt>
                <c:pt idx="105">
                  <c:v>44105</c:v>
                </c:pt>
                <c:pt idx="106">
                  <c:v>44136</c:v>
                </c:pt>
                <c:pt idx="107">
                  <c:v>44166</c:v>
                </c:pt>
              </c:numCache>
            </c:numRef>
          </c:cat>
          <c:val>
            <c:numRef>
              <c:f>Planilha3!$D$2:$D$109</c:f>
              <c:numCache>
                <c:formatCode>General</c:formatCode>
                <c:ptCount val="108"/>
                <c:pt idx="0">
                  <c:v>3576</c:v>
                </c:pt>
                <c:pt idx="1">
                  <c:v>3576</c:v>
                </c:pt>
                <c:pt idx="2">
                  <c:v>3567</c:v>
                </c:pt>
                <c:pt idx="3">
                  <c:v>3563</c:v>
                </c:pt>
                <c:pt idx="4">
                  <c:v>3551</c:v>
                </c:pt>
                <c:pt idx="5">
                  <c:v>3556</c:v>
                </c:pt>
                <c:pt idx="6">
                  <c:v>3557</c:v>
                </c:pt>
                <c:pt idx="7">
                  <c:v>3570</c:v>
                </c:pt>
                <c:pt idx="8">
                  <c:v>3575</c:v>
                </c:pt>
                <c:pt idx="9">
                  <c:v>3577</c:v>
                </c:pt>
                <c:pt idx="10">
                  <c:v>3567</c:v>
                </c:pt>
                <c:pt idx="11">
                  <c:v>3043</c:v>
                </c:pt>
                <c:pt idx="12">
                  <c:v>2560</c:v>
                </c:pt>
                <c:pt idx="13">
                  <c:v>2567</c:v>
                </c:pt>
                <c:pt idx="14">
                  <c:v>2550</c:v>
                </c:pt>
                <c:pt idx="15">
                  <c:v>2561</c:v>
                </c:pt>
                <c:pt idx="16">
                  <c:v>2355</c:v>
                </c:pt>
                <c:pt idx="17">
                  <c:v>2244</c:v>
                </c:pt>
                <c:pt idx="18">
                  <c:v>2243</c:v>
                </c:pt>
                <c:pt idx="19">
                  <c:v>2239</c:v>
                </c:pt>
                <c:pt idx="20">
                  <c:v>2236</c:v>
                </c:pt>
                <c:pt idx="21">
                  <c:v>2236</c:v>
                </c:pt>
                <c:pt idx="22">
                  <c:v>2233</c:v>
                </c:pt>
                <c:pt idx="23">
                  <c:v>2236</c:v>
                </c:pt>
                <c:pt idx="24">
                  <c:v>2237</c:v>
                </c:pt>
                <c:pt idx="25">
                  <c:v>2240</c:v>
                </c:pt>
                <c:pt idx="26">
                  <c:v>2231</c:v>
                </c:pt>
                <c:pt idx="27">
                  <c:v>2228</c:v>
                </c:pt>
                <c:pt idx="28">
                  <c:v>2220</c:v>
                </c:pt>
                <c:pt idx="29">
                  <c:v>2213</c:v>
                </c:pt>
                <c:pt idx="30">
                  <c:v>2206</c:v>
                </c:pt>
                <c:pt idx="31">
                  <c:v>2074</c:v>
                </c:pt>
                <c:pt idx="32">
                  <c:v>2114</c:v>
                </c:pt>
                <c:pt idx="33">
                  <c:v>2114</c:v>
                </c:pt>
                <c:pt idx="34">
                  <c:v>2111</c:v>
                </c:pt>
                <c:pt idx="35">
                  <c:v>2119</c:v>
                </c:pt>
                <c:pt idx="36">
                  <c:v>2130</c:v>
                </c:pt>
                <c:pt idx="37">
                  <c:v>2151</c:v>
                </c:pt>
                <c:pt idx="38">
                  <c:v>2384</c:v>
                </c:pt>
                <c:pt idx="39">
                  <c:v>2405</c:v>
                </c:pt>
                <c:pt idx="40">
                  <c:v>1626</c:v>
                </c:pt>
                <c:pt idx="41">
                  <c:v>1538</c:v>
                </c:pt>
                <c:pt idx="42">
                  <c:v>1534</c:v>
                </c:pt>
                <c:pt idx="43">
                  <c:v>1539</c:v>
                </c:pt>
                <c:pt idx="44">
                  <c:v>1525</c:v>
                </c:pt>
                <c:pt idx="45">
                  <c:v>1552</c:v>
                </c:pt>
                <c:pt idx="46">
                  <c:v>1557</c:v>
                </c:pt>
                <c:pt idx="47">
                  <c:v>2281</c:v>
                </c:pt>
                <c:pt idx="48">
                  <c:v>2259</c:v>
                </c:pt>
                <c:pt idx="49">
                  <c:v>2283</c:v>
                </c:pt>
                <c:pt idx="50">
                  <c:v>2281</c:v>
                </c:pt>
                <c:pt idx="51">
                  <c:v>2220</c:v>
                </c:pt>
                <c:pt idx="52">
                  <c:v>2278</c:v>
                </c:pt>
                <c:pt idx="53">
                  <c:v>2277</c:v>
                </c:pt>
                <c:pt idx="54">
                  <c:v>2273</c:v>
                </c:pt>
                <c:pt idx="55">
                  <c:v>2118</c:v>
                </c:pt>
                <c:pt idx="56">
                  <c:v>2101</c:v>
                </c:pt>
                <c:pt idx="57">
                  <c:v>2102</c:v>
                </c:pt>
                <c:pt idx="58">
                  <c:v>2099</c:v>
                </c:pt>
                <c:pt idx="59">
                  <c:v>2083</c:v>
                </c:pt>
                <c:pt idx="60">
                  <c:v>1943</c:v>
                </c:pt>
                <c:pt idx="61">
                  <c:v>1948</c:v>
                </c:pt>
                <c:pt idx="62">
                  <c:v>2086</c:v>
                </c:pt>
                <c:pt idx="63">
                  <c:v>2065</c:v>
                </c:pt>
                <c:pt idx="64">
                  <c:v>2051</c:v>
                </c:pt>
                <c:pt idx="65">
                  <c:v>2043</c:v>
                </c:pt>
                <c:pt idx="66">
                  <c:v>2033</c:v>
                </c:pt>
                <c:pt idx="67">
                  <c:v>2031</c:v>
                </c:pt>
                <c:pt idx="68">
                  <c:v>2028</c:v>
                </c:pt>
                <c:pt idx="69">
                  <c:v>2265</c:v>
                </c:pt>
                <c:pt idx="70">
                  <c:v>2290</c:v>
                </c:pt>
                <c:pt idx="71">
                  <c:v>2292</c:v>
                </c:pt>
                <c:pt idx="72">
                  <c:v>2294</c:v>
                </c:pt>
                <c:pt idx="73">
                  <c:v>2293</c:v>
                </c:pt>
                <c:pt idx="74">
                  <c:v>2291</c:v>
                </c:pt>
                <c:pt idx="75">
                  <c:v>2286</c:v>
                </c:pt>
                <c:pt idx="76">
                  <c:v>2294</c:v>
                </c:pt>
                <c:pt idx="77">
                  <c:v>2295</c:v>
                </c:pt>
                <c:pt idx="78">
                  <c:v>2293</c:v>
                </c:pt>
                <c:pt idx="79">
                  <c:v>2290</c:v>
                </c:pt>
                <c:pt idx="80">
                  <c:v>2284</c:v>
                </c:pt>
                <c:pt idx="81">
                  <c:v>2278</c:v>
                </c:pt>
                <c:pt idx="82">
                  <c:v>2113</c:v>
                </c:pt>
                <c:pt idx="83">
                  <c:v>2846</c:v>
                </c:pt>
                <c:pt idx="84">
                  <c:v>2841</c:v>
                </c:pt>
                <c:pt idx="85">
                  <c:v>2837</c:v>
                </c:pt>
                <c:pt idx="86">
                  <c:v>2809</c:v>
                </c:pt>
                <c:pt idx="87">
                  <c:v>2382</c:v>
                </c:pt>
                <c:pt idx="88">
                  <c:v>2385</c:v>
                </c:pt>
                <c:pt idx="89">
                  <c:v>2199</c:v>
                </c:pt>
                <c:pt idx="90">
                  <c:v>2195</c:v>
                </c:pt>
                <c:pt idx="91">
                  <c:v>2034</c:v>
                </c:pt>
                <c:pt idx="92">
                  <c:v>2176</c:v>
                </c:pt>
                <c:pt idx="93">
                  <c:v>2167</c:v>
                </c:pt>
                <c:pt idx="94">
                  <c:v>2150</c:v>
                </c:pt>
                <c:pt idx="95">
                  <c:v>2152</c:v>
                </c:pt>
                <c:pt idx="96">
                  <c:v>2181</c:v>
                </c:pt>
                <c:pt idx="97">
                  <c:v>2179</c:v>
                </c:pt>
                <c:pt idx="98">
                  <c:v>2178</c:v>
                </c:pt>
                <c:pt idx="99">
                  <c:v>2176</c:v>
                </c:pt>
                <c:pt idx="100">
                  <c:v>2176</c:v>
                </c:pt>
                <c:pt idx="101">
                  <c:v>2151</c:v>
                </c:pt>
                <c:pt idx="102">
                  <c:v>2150</c:v>
                </c:pt>
                <c:pt idx="103">
                  <c:v>2139</c:v>
                </c:pt>
                <c:pt idx="104">
                  <c:v>2164</c:v>
                </c:pt>
                <c:pt idx="105">
                  <c:v>2162</c:v>
                </c:pt>
                <c:pt idx="106">
                  <c:v>2149</c:v>
                </c:pt>
                <c:pt idx="107">
                  <c:v>2101</c:v>
                </c:pt>
              </c:numCache>
            </c:numRef>
          </c:val>
          <c:smooth val="0"/>
          <c:extLst>
            <c:ext xmlns:c16="http://schemas.microsoft.com/office/drawing/2014/chart" uri="{C3380CC4-5D6E-409C-BE32-E72D297353CC}">
              <c16:uniqueId val="{00000000-A154-4868-A306-305F1ABBC6D2}"/>
            </c:ext>
          </c:extLst>
        </c:ser>
        <c:ser>
          <c:idx val="1"/>
          <c:order val="1"/>
          <c:tx>
            <c:strRef>
              <c:f>Planilha3!$E$1</c:f>
              <c:strCache>
                <c:ptCount val="1"/>
                <c:pt idx="0">
                  <c:v>Brasil</c:v>
                </c:pt>
              </c:strCache>
            </c:strRef>
          </c:tx>
          <c:spPr>
            <a:ln w="28575" cap="rnd">
              <a:solidFill>
                <a:schemeClr val="accent2"/>
              </a:solidFill>
              <a:round/>
            </a:ln>
            <a:effectLst/>
          </c:spPr>
          <c:marker>
            <c:symbol val="none"/>
          </c:marker>
          <c:cat>
            <c:numRef>
              <c:f>Planilha3!$C$2:$C$109</c:f>
              <c:numCache>
                <c:formatCode>mmm\-yy</c:formatCode>
                <c:ptCount val="108"/>
                <c:pt idx="0">
                  <c:v>40909</c:v>
                </c:pt>
                <c:pt idx="1">
                  <c:v>40940</c:v>
                </c:pt>
                <c:pt idx="2">
                  <c:v>40969</c:v>
                </c:pt>
                <c:pt idx="3">
                  <c:v>41000</c:v>
                </c:pt>
                <c:pt idx="4">
                  <c:v>41030</c:v>
                </c:pt>
                <c:pt idx="5">
                  <c:v>41061</c:v>
                </c:pt>
                <c:pt idx="6">
                  <c:v>41091</c:v>
                </c:pt>
                <c:pt idx="7">
                  <c:v>41122</c:v>
                </c:pt>
                <c:pt idx="8">
                  <c:v>41153</c:v>
                </c:pt>
                <c:pt idx="9">
                  <c:v>41183</c:v>
                </c:pt>
                <c:pt idx="10">
                  <c:v>41214</c:v>
                </c:pt>
                <c:pt idx="11">
                  <c:v>41244</c:v>
                </c:pt>
                <c:pt idx="12">
                  <c:v>41275</c:v>
                </c:pt>
                <c:pt idx="13">
                  <c:v>41306</c:v>
                </c:pt>
                <c:pt idx="14">
                  <c:v>41334</c:v>
                </c:pt>
                <c:pt idx="15">
                  <c:v>41365</c:v>
                </c:pt>
                <c:pt idx="16">
                  <c:v>41395</c:v>
                </c:pt>
                <c:pt idx="17">
                  <c:v>41426</c:v>
                </c:pt>
                <c:pt idx="18">
                  <c:v>41456</c:v>
                </c:pt>
                <c:pt idx="19">
                  <c:v>41487</c:v>
                </c:pt>
                <c:pt idx="20">
                  <c:v>41518</c:v>
                </c:pt>
                <c:pt idx="21">
                  <c:v>41548</c:v>
                </c:pt>
                <c:pt idx="22">
                  <c:v>41579</c:v>
                </c:pt>
                <c:pt idx="23">
                  <c:v>41609</c:v>
                </c:pt>
                <c:pt idx="24">
                  <c:v>41640</c:v>
                </c:pt>
                <c:pt idx="25">
                  <c:v>41671</c:v>
                </c:pt>
                <c:pt idx="26">
                  <c:v>41699</c:v>
                </c:pt>
                <c:pt idx="27">
                  <c:v>41730</c:v>
                </c:pt>
                <c:pt idx="28">
                  <c:v>41760</c:v>
                </c:pt>
                <c:pt idx="29">
                  <c:v>41791</c:v>
                </c:pt>
                <c:pt idx="30">
                  <c:v>41821</c:v>
                </c:pt>
                <c:pt idx="31">
                  <c:v>41852</c:v>
                </c:pt>
                <c:pt idx="32">
                  <c:v>41883</c:v>
                </c:pt>
                <c:pt idx="33">
                  <c:v>41913</c:v>
                </c:pt>
                <c:pt idx="34">
                  <c:v>41944</c:v>
                </c:pt>
                <c:pt idx="35">
                  <c:v>41974</c:v>
                </c:pt>
                <c:pt idx="36">
                  <c:v>42005</c:v>
                </c:pt>
                <c:pt idx="37">
                  <c:v>42036</c:v>
                </c:pt>
                <c:pt idx="38">
                  <c:v>42064</c:v>
                </c:pt>
                <c:pt idx="39">
                  <c:v>42095</c:v>
                </c:pt>
                <c:pt idx="40">
                  <c:v>42125</c:v>
                </c:pt>
                <c:pt idx="41">
                  <c:v>42156</c:v>
                </c:pt>
                <c:pt idx="42">
                  <c:v>42186</c:v>
                </c:pt>
                <c:pt idx="43">
                  <c:v>42217</c:v>
                </c:pt>
                <c:pt idx="44">
                  <c:v>42248</c:v>
                </c:pt>
                <c:pt idx="45">
                  <c:v>42278</c:v>
                </c:pt>
                <c:pt idx="46">
                  <c:v>42309</c:v>
                </c:pt>
                <c:pt idx="47">
                  <c:v>42339</c:v>
                </c:pt>
                <c:pt idx="48">
                  <c:v>42370</c:v>
                </c:pt>
                <c:pt idx="49">
                  <c:v>42401</c:v>
                </c:pt>
                <c:pt idx="50">
                  <c:v>42430</c:v>
                </c:pt>
                <c:pt idx="51">
                  <c:v>42461</c:v>
                </c:pt>
                <c:pt idx="52">
                  <c:v>42491</c:v>
                </c:pt>
                <c:pt idx="53">
                  <c:v>42522</c:v>
                </c:pt>
                <c:pt idx="54">
                  <c:v>42552</c:v>
                </c:pt>
                <c:pt idx="55">
                  <c:v>42583</c:v>
                </c:pt>
                <c:pt idx="56">
                  <c:v>42614</c:v>
                </c:pt>
                <c:pt idx="57">
                  <c:v>42644</c:v>
                </c:pt>
                <c:pt idx="58">
                  <c:v>42675</c:v>
                </c:pt>
                <c:pt idx="59">
                  <c:v>42705</c:v>
                </c:pt>
                <c:pt idx="60">
                  <c:v>42736</c:v>
                </c:pt>
                <c:pt idx="61">
                  <c:v>42767</c:v>
                </c:pt>
                <c:pt idx="62">
                  <c:v>42795</c:v>
                </c:pt>
                <c:pt idx="63">
                  <c:v>42826</c:v>
                </c:pt>
                <c:pt idx="64">
                  <c:v>42856</c:v>
                </c:pt>
                <c:pt idx="65">
                  <c:v>42887</c:v>
                </c:pt>
                <c:pt idx="66">
                  <c:v>42917</c:v>
                </c:pt>
                <c:pt idx="67">
                  <c:v>42948</c:v>
                </c:pt>
                <c:pt idx="68">
                  <c:v>42979</c:v>
                </c:pt>
                <c:pt idx="69">
                  <c:v>43009</c:v>
                </c:pt>
                <c:pt idx="70">
                  <c:v>43040</c:v>
                </c:pt>
                <c:pt idx="71">
                  <c:v>43070</c:v>
                </c:pt>
                <c:pt idx="72">
                  <c:v>43101</c:v>
                </c:pt>
                <c:pt idx="73">
                  <c:v>43132</c:v>
                </c:pt>
                <c:pt idx="74">
                  <c:v>43160</c:v>
                </c:pt>
                <c:pt idx="75">
                  <c:v>43191</c:v>
                </c:pt>
                <c:pt idx="76">
                  <c:v>43221</c:v>
                </c:pt>
                <c:pt idx="77">
                  <c:v>43252</c:v>
                </c:pt>
                <c:pt idx="78">
                  <c:v>43282</c:v>
                </c:pt>
                <c:pt idx="79">
                  <c:v>43313</c:v>
                </c:pt>
                <c:pt idx="80">
                  <c:v>43344</c:v>
                </c:pt>
                <c:pt idx="81">
                  <c:v>43374</c:v>
                </c:pt>
                <c:pt idx="82">
                  <c:v>43405</c:v>
                </c:pt>
                <c:pt idx="83">
                  <c:v>43435</c:v>
                </c:pt>
                <c:pt idx="84">
                  <c:v>43466</c:v>
                </c:pt>
                <c:pt idx="85">
                  <c:v>43497</c:v>
                </c:pt>
                <c:pt idx="86">
                  <c:v>43525</c:v>
                </c:pt>
                <c:pt idx="87">
                  <c:v>43556</c:v>
                </c:pt>
                <c:pt idx="88">
                  <c:v>43586</c:v>
                </c:pt>
                <c:pt idx="89">
                  <c:v>43617</c:v>
                </c:pt>
                <c:pt idx="90">
                  <c:v>43647</c:v>
                </c:pt>
                <c:pt idx="91">
                  <c:v>43678</c:v>
                </c:pt>
                <c:pt idx="92">
                  <c:v>43709</c:v>
                </c:pt>
                <c:pt idx="93">
                  <c:v>43739</c:v>
                </c:pt>
                <c:pt idx="94">
                  <c:v>43770</c:v>
                </c:pt>
                <c:pt idx="95">
                  <c:v>43800</c:v>
                </c:pt>
                <c:pt idx="96">
                  <c:v>43831</c:v>
                </c:pt>
                <c:pt idx="97">
                  <c:v>43862</c:v>
                </c:pt>
                <c:pt idx="98">
                  <c:v>43891</c:v>
                </c:pt>
                <c:pt idx="99">
                  <c:v>43922</c:v>
                </c:pt>
                <c:pt idx="100">
                  <c:v>43952</c:v>
                </c:pt>
                <c:pt idx="101">
                  <c:v>43983</c:v>
                </c:pt>
                <c:pt idx="102">
                  <c:v>44013</c:v>
                </c:pt>
                <c:pt idx="103">
                  <c:v>44044</c:v>
                </c:pt>
                <c:pt idx="104">
                  <c:v>44075</c:v>
                </c:pt>
                <c:pt idx="105">
                  <c:v>44105</c:v>
                </c:pt>
                <c:pt idx="106">
                  <c:v>44136</c:v>
                </c:pt>
                <c:pt idx="107">
                  <c:v>44166</c:v>
                </c:pt>
              </c:numCache>
            </c:numRef>
          </c:cat>
          <c:val>
            <c:numRef>
              <c:f>Planilha3!$E$2:$E$109</c:f>
              <c:numCache>
                <c:formatCode>General</c:formatCode>
                <c:ptCount val="108"/>
                <c:pt idx="0">
                  <c:v>2444</c:v>
                </c:pt>
                <c:pt idx="1">
                  <c:v>2441</c:v>
                </c:pt>
                <c:pt idx="2">
                  <c:v>2397</c:v>
                </c:pt>
                <c:pt idx="3">
                  <c:v>2159</c:v>
                </c:pt>
                <c:pt idx="4">
                  <c:v>2172</c:v>
                </c:pt>
                <c:pt idx="5">
                  <c:v>2171</c:v>
                </c:pt>
                <c:pt idx="6">
                  <c:v>2171</c:v>
                </c:pt>
                <c:pt idx="7">
                  <c:v>2172</c:v>
                </c:pt>
                <c:pt idx="8">
                  <c:v>2173</c:v>
                </c:pt>
                <c:pt idx="9">
                  <c:v>2172</c:v>
                </c:pt>
                <c:pt idx="10">
                  <c:v>2174</c:v>
                </c:pt>
                <c:pt idx="11">
                  <c:v>2171</c:v>
                </c:pt>
                <c:pt idx="12">
                  <c:v>2170</c:v>
                </c:pt>
                <c:pt idx="13">
                  <c:v>2169</c:v>
                </c:pt>
                <c:pt idx="14">
                  <c:v>2172</c:v>
                </c:pt>
                <c:pt idx="15">
                  <c:v>1944</c:v>
                </c:pt>
                <c:pt idx="16">
                  <c:v>1691</c:v>
                </c:pt>
                <c:pt idx="17">
                  <c:v>1679</c:v>
                </c:pt>
                <c:pt idx="18">
                  <c:v>1674</c:v>
                </c:pt>
                <c:pt idx="19">
                  <c:v>1672</c:v>
                </c:pt>
                <c:pt idx="20">
                  <c:v>1679</c:v>
                </c:pt>
                <c:pt idx="21">
                  <c:v>1676</c:v>
                </c:pt>
                <c:pt idx="22">
                  <c:v>1474</c:v>
                </c:pt>
                <c:pt idx="23">
                  <c:v>1709</c:v>
                </c:pt>
                <c:pt idx="24">
                  <c:v>1716</c:v>
                </c:pt>
                <c:pt idx="25">
                  <c:v>1716</c:v>
                </c:pt>
                <c:pt idx="26">
                  <c:v>1712</c:v>
                </c:pt>
                <c:pt idx="27">
                  <c:v>1718</c:v>
                </c:pt>
                <c:pt idx="28">
                  <c:v>1670</c:v>
                </c:pt>
                <c:pt idx="29">
                  <c:v>1643</c:v>
                </c:pt>
                <c:pt idx="30">
                  <c:v>1643</c:v>
                </c:pt>
                <c:pt idx="31">
                  <c:v>1643</c:v>
                </c:pt>
                <c:pt idx="32">
                  <c:v>1641</c:v>
                </c:pt>
                <c:pt idx="33">
                  <c:v>1640</c:v>
                </c:pt>
                <c:pt idx="34">
                  <c:v>1647</c:v>
                </c:pt>
                <c:pt idx="35">
                  <c:v>1651</c:v>
                </c:pt>
                <c:pt idx="36">
                  <c:v>1651</c:v>
                </c:pt>
                <c:pt idx="37">
                  <c:v>1648</c:v>
                </c:pt>
                <c:pt idx="38">
                  <c:v>1645</c:v>
                </c:pt>
                <c:pt idx="39">
                  <c:v>1643</c:v>
                </c:pt>
                <c:pt idx="40">
                  <c:v>1142</c:v>
                </c:pt>
                <c:pt idx="41">
                  <c:v>1267</c:v>
                </c:pt>
                <c:pt idx="42">
                  <c:v>1262</c:v>
                </c:pt>
                <c:pt idx="43">
                  <c:v>1264</c:v>
                </c:pt>
                <c:pt idx="44">
                  <c:v>1201</c:v>
                </c:pt>
                <c:pt idx="45">
                  <c:v>1200</c:v>
                </c:pt>
                <c:pt idx="46">
                  <c:v>1206</c:v>
                </c:pt>
                <c:pt idx="47">
                  <c:v>1197</c:v>
                </c:pt>
                <c:pt idx="48">
                  <c:v>1193</c:v>
                </c:pt>
                <c:pt idx="49">
                  <c:v>1192</c:v>
                </c:pt>
                <c:pt idx="50">
                  <c:v>1273</c:v>
                </c:pt>
                <c:pt idx="51">
                  <c:v>1272</c:v>
                </c:pt>
                <c:pt idx="52">
                  <c:v>1268</c:v>
                </c:pt>
                <c:pt idx="53">
                  <c:v>1272</c:v>
                </c:pt>
                <c:pt idx="54">
                  <c:v>1273</c:v>
                </c:pt>
                <c:pt idx="55">
                  <c:v>1274</c:v>
                </c:pt>
                <c:pt idx="56">
                  <c:v>1262</c:v>
                </c:pt>
                <c:pt idx="57">
                  <c:v>1259</c:v>
                </c:pt>
                <c:pt idx="58">
                  <c:v>1508</c:v>
                </c:pt>
                <c:pt idx="59">
                  <c:v>1263</c:v>
                </c:pt>
                <c:pt idx="60">
                  <c:v>1259</c:v>
                </c:pt>
                <c:pt idx="61">
                  <c:v>1265</c:v>
                </c:pt>
                <c:pt idx="62">
                  <c:v>1255</c:v>
                </c:pt>
                <c:pt idx="63">
                  <c:v>1256</c:v>
                </c:pt>
                <c:pt idx="64">
                  <c:v>1231</c:v>
                </c:pt>
                <c:pt idx="65">
                  <c:v>1234</c:v>
                </c:pt>
                <c:pt idx="66">
                  <c:v>1233</c:v>
                </c:pt>
                <c:pt idx="67">
                  <c:v>1234</c:v>
                </c:pt>
                <c:pt idx="68">
                  <c:v>357</c:v>
                </c:pt>
                <c:pt idx="69">
                  <c:v>206</c:v>
                </c:pt>
                <c:pt idx="70">
                  <c:v>206</c:v>
                </c:pt>
                <c:pt idx="71">
                  <c:v>206</c:v>
                </c:pt>
                <c:pt idx="72">
                  <c:v>206</c:v>
                </c:pt>
                <c:pt idx="73">
                  <c:v>208</c:v>
                </c:pt>
                <c:pt idx="74">
                  <c:v>221</c:v>
                </c:pt>
                <c:pt idx="75">
                  <c:v>221</c:v>
                </c:pt>
                <c:pt idx="76">
                  <c:v>220</c:v>
                </c:pt>
                <c:pt idx="77">
                  <c:v>220</c:v>
                </c:pt>
                <c:pt idx="78">
                  <c:v>220</c:v>
                </c:pt>
                <c:pt idx="79">
                  <c:v>221</c:v>
                </c:pt>
                <c:pt idx="80">
                  <c:v>220</c:v>
                </c:pt>
                <c:pt idx="81">
                  <c:v>221</c:v>
                </c:pt>
                <c:pt idx="82">
                  <c:v>221</c:v>
                </c:pt>
                <c:pt idx="83">
                  <c:v>220</c:v>
                </c:pt>
                <c:pt idx="84">
                  <c:v>221</c:v>
                </c:pt>
                <c:pt idx="85">
                  <c:v>221</c:v>
                </c:pt>
                <c:pt idx="86">
                  <c:v>220</c:v>
                </c:pt>
                <c:pt idx="87">
                  <c:v>221</c:v>
                </c:pt>
                <c:pt idx="88">
                  <c:v>221</c:v>
                </c:pt>
                <c:pt idx="89">
                  <c:v>221</c:v>
                </c:pt>
                <c:pt idx="90">
                  <c:v>220</c:v>
                </c:pt>
                <c:pt idx="91">
                  <c:v>221</c:v>
                </c:pt>
                <c:pt idx="92">
                  <c:v>196</c:v>
                </c:pt>
                <c:pt idx="93">
                  <c:v>196</c:v>
                </c:pt>
                <c:pt idx="94">
                  <c:v>195</c:v>
                </c:pt>
                <c:pt idx="95">
                  <c:v>195</c:v>
                </c:pt>
                <c:pt idx="96">
                  <c:v>193</c:v>
                </c:pt>
                <c:pt idx="97">
                  <c:v>193</c:v>
                </c:pt>
                <c:pt idx="98">
                  <c:v>197</c:v>
                </c:pt>
                <c:pt idx="99">
                  <c:v>221</c:v>
                </c:pt>
                <c:pt idx="100">
                  <c:v>221</c:v>
                </c:pt>
                <c:pt idx="101">
                  <c:v>228</c:v>
                </c:pt>
                <c:pt idx="102">
                  <c:v>226</c:v>
                </c:pt>
                <c:pt idx="103">
                  <c:v>221</c:v>
                </c:pt>
                <c:pt idx="104">
                  <c:v>223</c:v>
                </c:pt>
                <c:pt idx="105">
                  <c:v>220</c:v>
                </c:pt>
                <c:pt idx="106">
                  <c:v>220</c:v>
                </c:pt>
                <c:pt idx="107">
                  <c:v>26</c:v>
                </c:pt>
              </c:numCache>
            </c:numRef>
          </c:val>
          <c:smooth val="0"/>
          <c:extLst>
            <c:ext xmlns:c16="http://schemas.microsoft.com/office/drawing/2014/chart" uri="{C3380CC4-5D6E-409C-BE32-E72D297353CC}">
              <c16:uniqueId val="{00000001-A154-4868-A306-305F1ABBC6D2}"/>
            </c:ext>
          </c:extLst>
        </c:ser>
        <c:dLbls>
          <c:showLegendKey val="0"/>
          <c:showVal val="0"/>
          <c:showCatName val="0"/>
          <c:showSerName val="0"/>
          <c:showPercent val="0"/>
          <c:showBubbleSize val="0"/>
        </c:dLbls>
        <c:smooth val="0"/>
        <c:axId val="90115632"/>
        <c:axId val="90121040"/>
      </c:lineChart>
      <c:dateAx>
        <c:axId val="90115632"/>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pt-BR"/>
          </a:p>
        </c:txPr>
        <c:crossAx val="90121040"/>
        <c:crosses val="autoZero"/>
        <c:auto val="1"/>
        <c:lblOffset val="100"/>
        <c:baseTimeUnit val="months"/>
      </c:dateAx>
      <c:valAx>
        <c:axId val="90121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90115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7F156-8702-452E-B1DF-327AD2B421F5}" type="datetimeFigureOut">
              <a:rPr lang="pt-BR" smtClean="0"/>
              <a:t>18/11/2021</a:t>
            </a:fld>
            <a:endParaRPr lang="pt-BR"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DBC91E-40E4-4563-9C24-F7A4EFFA5498}" type="slidenum">
              <a:rPr lang="pt-BR" smtClean="0"/>
              <a:t>‹nº›</a:t>
            </a:fld>
            <a:endParaRPr lang="pt-BR" dirty="0"/>
          </a:p>
        </p:txBody>
      </p:sp>
    </p:spTree>
    <p:extLst>
      <p:ext uri="{BB962C8B-B14F-4D97-AF65-F5344CB8AC3E}">
        <p14:creationId xmlns:p14="http://schemas.microsoft.com/office/powerpoint/2010/main" val="3509658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46DBC91E-40E4-4563-9C24-F7A4EFFA5498}" type="slidenum">
              <a:rPr lang="pt-BR" smtClean="0"/>
              <a:t>1</a:t>
            </a:fld>
            <a:endParaRPr lang="pt-BR" dirty="0"/>
          </a:p>
        </p:txBody>
      </p:sp>
    </p:spTree>
    <p:extLst>
      <p:ext uri="{BB962C8B-B14F-4D97-AF65-F5344CB8AC3E}">
        <p14:creationId xmlns:p14="http://schemas.microsoft.com/office/powerpoint/2010/main" val="481782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10</a:t>
            </a:fld>
            <a:endParaRPr lang="pt-BR" dirty="0"/>
          </a:p>
        </p:txBody>
      </p:sp>
    </p:spTree>
    <p:extLst>
      <p:ext uri="{BB962C8B-B14F-4D97-AF65-F5344CB8AC3E}">
        <p14:creationId xmlns:p14="http://schemas.microsoft.com/office/powerpoint/2010/main" val="1781874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Falar....</a:t>
            </a:r>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11</a:t>
            </a:fld>
            <a:endParaRPr lang="pt-BR" dirty="0"/>
          </a:p>
        </p:txBody>
      </p:sp>
    </p:spTree>
    <p:extLst>
      <p:ext uri="{BB962C8B-B14F-4D97-AF65-F5344CB8AC3E}">
        <p14:creationId xmlns:p14="http://schemas.microsoft.com/office/powerpoint/2010/main" val="2115381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Falar....</a:t>
            </a:r>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12</a:t>
            </a:fld>
            <a:endParaRPr lang="pt-BR" dirty="0"/>
          </a:p>
        </p:txBody>
      </p:sp>
    </p:spTree>
    <p:extLst>
      <p:ext uri="{BB962C8B-B14F-4D97-AF65-F5344CB8AC3E}">
        <p14:creationId xmlns:p14="http://schemas.microsoft.com/office/powerpoint/2010/main" val="1745590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Falar....</a:t>
            </a:r>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13</a:t>
            </a:fld>
            <a:endParaRPr lang="pt-BR" dirty="0"/>
          </a:p>
        </p:txBody>
      </p:sp>
    </p:spTree>
    <p:extLst>
      <p:ext uri="{BB962C8B-B14F-4D97-AF65-F5344CB8AC3E}">
        <p14:creationId xmlns:p14="http://schemas.microsoft.com/office/powerpoint/2010/main" val="3510778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Falar....</a:t>
            </a:r>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14</a:t>
            </a:fld>
            <a:endParaRPr lang="pt-BR" dirty="0"/>
          </a:p>
        </p:txBody>
      </p:sp>
    </p:spTree>
    <p:extLst>
      <p:ext uri="{BB962C8B-B14F-4D97-AF65-F5344CB8AC3E}">
        <p14:creationId xmlns:p14="http://schemas.microsoft.com/office/powerpoint/2010/main" val="3616377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Falar....</a:t>
            </a:r>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15</a:t>
            </a:fld>
            <a:endParaRPr lang="pt-BR" dirty="0"/>
          </a:p>
        </p:txBody>
      </p:sp>
    </p:spTree>
    <p:extLst>
      <p:ext uri="{BB962C8B-B14F-4D97-AF65-F5344CB8AC3E}">
        <p14:creationId xmlns:p14="http://schemas.microsoft.com/office/powerpoint/2010/main" val="24539244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Falar....</a:t>
            </a:r>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16</a:t>
            </a:fld>
            <a:endParaRPr lang="pt-BR" dirty="0"/>
          </a:p>
        </p:txBody>
      </p:sp>
    </p:spTree>
    <p:extLst>
      <p:ext uri="{BB962C8B-B14F-4D97-AF65-F5344CB8AC3E}">
        <p14:creationId xmlns:p14="http://schemas.microsoft.com/office/powerpoint/2010/main" val="342314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17</a:t>
            </a:fld>
            <a:endParaRPr lang="pt-BR" dirty="0"/>
          </a:p>
        </p:txBody>
      </p:sp>
    </p:spTree>
    <p:extLst>
      <p:ext uri="{BB962C8B-B14F-4D97-AF65-F5344CB8AC3E}">
        <p14:creationId xmlns:p14="http://schemas.microsoft.com/office/powerpoint/2010/main" val="5832453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18</a:t>
            </a:fld>
            <a:endParaRPr lang="pt-BR" dirty="0"/>
          </a:p>
        </p:txBody>
      </p:sp>
    </p:spTree>
    <p:extLst>
      <p:ext uri="{BB962C8B-B14F-4D97-AF65-F5344CB8AC3E}">
        <p14:creationId xmlns:p14="http://schemas.microsoft.com/office/powerpoint/2010/main" val="1149941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2</a:t>
            </a:fld>
            <a:endParaRPr lang="pt-BR" dirty="0"/>
          </a:p>
        </p:txBody>
      </p:sp>
    </p:spTree>
    <p:extLst>
      <p:ext uri="{BB962C8B-B14F-4D97-AF65-F5344CB8AC3E}">
        <p14:creationId xmlns:p14="http://schemas.microsoft.com/office/powerpoint/2010/main" val="833463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3</a:t>
            </a:fld>
            <a:endParaRPr lang="pt-BR" dirty="0"/>
          </a:p>
        </p:txBody>
      </p:sp>
    </p:spTree>
    <p:extLst>
      <p:ext uri="{BB962C8B-B14F-4D97-AF65-F5344CB8AC3E}">
        <p14:creationId xmlns:p14="http://schemas.microsoft.com/office/powerpoint/2010/main" val="458205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Falar....</a:t>
            </a:r>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4</a:t>
            </a:fld>
            <a:endParaRPr lang="pt-BR" dirty="0"/>
          </a:p>
        </p:txBody>
      </p:sp>
    </p:spTree>
    <p:extLst>
      <p:ext uri="{BB962C8B-B14F-4D97-AF65-F5344CB8AC3E}">
        <p14:creationId xmlns:p14="http://schemas.microsoft.com/office/powerpoint/2010/main" val="2164217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Falar....</a:t>
            </a:r>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5</a:t>
            </a:fld>
            <a:endParaRPr lang="pt-BR" dirty="0"/>
          </a:p>
        </p:txBody>
      </p:sp>
    </p:spTree>
    <p:extLst>
      <p:ext uri="{BB962C8B-B14F-4D97-AF65-F5344CB8AC3E}">
        <p14:creationId xmlns:p14="http://schemas.microsoft.com/office/powerpoint/2010/main" val="1333524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Falar....</a:t>
            </a:r>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6</a:t>
            </a:fld>
            <a:endParaRPr lang="pt-BR" dirty="0"/>
          </a:p>
        </p:txBody>
      </p:sp>
    </p:spTree>
    <p:extLst>
      <p:ext uri="{BB962C8B-B14F-4D97-AF65-F5344CB8AC3E}">
        <p14:creationId xmlns:p14="http://schemas.microsoft.com/office/powerpoint/2010/main" val="1164186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Falar....</a:t>
            </a:r>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7</a:t>
            </a:fld>
            <a:endParaRPr lang="pt-BR" dirty="0"/>
          </a:p>
        </p:txBody>
      </p:sp>
    </p:spTree>
    <p:extLst>
      <p:ext uri="{BB962C8B-B14F-4D97-AF65-F5344CB8AC3E}">
        <p14:creationId xmlns:p14="http://schemas.microsoft.com/office/powerpoint/2010/main" val="674103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Falar....</a:t>
            </a:r>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8</a:t>
            </a:fld>
            <a:endParaRPr lang="pt-BR" dirty="0"/>
          </a:p>
        </p:txBody>
      </p:sp>
    </p:spTree>
    <p:extLst>
      <p:ext uri="{BB962C8B-B14F-4D97-AF65-F5344CB8AC3E}">
        <p14:creationId xmlns:p14="http://schemas.microsoft.com/office/powerpoint/2010/main" val="1974687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fld id="{46DBC91E-40E4-4563-9C24-F7A4EFFA5498}" type="slidenum">
              <a:rPr lang="pt-BR" smtClean="0"/>
              <a:t>9</a:t>
            </a:fld>
            <a:endParaRPr lang="pt-BR" dirty="0"/>
          </a:p>
        </p:txBody>
      </p:sp>
    </p:spTree>
    <p:extLst>
      <p:ext uri="{BB962C8B-B14F-4D97-AF65-F5344CB8AC3E}">
        <p14:creationId xmlns:p14="http://schemas.microsoft.com/office/powerpoint/2010/main" val="987356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5400"/>
            </a:lvl1pPr>
          </a:lstStyle>
          <a:p>
            <a:r>
              <a:rPr lang="pt-BR"/>
              <a:t>Clique para editar o título Mestre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32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a:p>
        </p:txBody>
      </p:sp>
      <p:sp>
        <p:nvSpPr>
          <p:cNvPr id="4" name="Date Placeholder 3"/>
          <p:cNvSpPr>
            <a:spLocks noGrp="1"/>
          </p:cNvSpPr>
          <p:nvPr>
            <p:ph type="dt" sz="half" idx="10"/>
          </p:nvPr>
        </p:nvSpPr>
        <p:spPr/>
        <p:txBody>
          <a:bodyPr/>
          <a:lstStyle/>
          <a:p>
            <a:fld id="{20ED274B-4117-4CFB-93D4-859D6604D744}" type="datetimeFigureOut">
              <a:rPr lang="pt-BR" smtClean="0"/>
              <a:t>18/11/2021</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AAD21C0-1581-477A-8029-0419D02CF78F}" type="slidenum">
              <a:rPr lang="pt-BR" smtClean="0"/>
              <a:t>‹nº›</a:t>
            </a:fld>
            <a:endParaRPr lang="pt-BR" dirty="0"/>
          </a:p>
        </p:txBody>
      </p:sp>
    </p:spTree>
    <p:extLst>
      <p:ext uri="{BB962C8B-B14F-4D97-AF65-F5344CB8AC3E}">
        <p14:creationId xmlns:p14="http://schemas.microsoft.com/office/powerpoint/2010/main" val="4199451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20ED274B-4117-4CFB-93D4-859D6604D744}" type="datetimeFigureOut">
              <a:rPr lang="pt-BR" smtClean="0"/>
              <a:t>18/11/2021</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AAD21C0-1581-477A-8029-0419D02CF78F}" type="slidenum">
              <a:rPr lang="pt-BR" smtClean="0"/>
              <a:t>‹nº›</a:t>
            </a:fld>
            <a:endParaRPr lang="pt-BR" dirty="0"/>
          </a:p>
        </p:txBody>
      </p:sp>
    </p:spTree>
    <p:extLst>
      <p:ext uri="{BB962C8B-B14F-4D97-AF65-F5344CB8AC3E}">
        <p14:creationId xmlns:p14="http://schemas.microsoft.com/office/powerpoint/2010/main" val="2842084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pt-BR"/>
              <a:t>Clique para editar o título Mestre</a:t>
            </a:r>
            <a:endParaRPr lang="en-US"/>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20ED274B-4117-4CFB-93D4-859D6604D744}" type="datetimeFigureOut">
              <a:rPr lang="pt-BR" smtClean="0"/>
              <a:t>18/11/2021</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AAD21C0-1581-477A-8029-0419D02CF78F}" type="slidenum">
              <a:rPr lang="pt-BR" smtClean="0"/>
              <a:t>‹nº›</a:t>
            </a:fld>
            <a:endParaRPr lang="pt-BR" dirty="0"/>
          </a:p>
        </p:txBody>
      </p:sp>
    </p:spTree>
    <p:extLst>
      <p:ext uri="{BB962C8B-B14F-4D97-AF65-F5344CB8AC3E}">
        <p14:creationId xmlns:p14="http://schemas.microsoft.com/office/powerpoint/2010/main" val="2433613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20ED274B-4117-4CFB-93D4-859D6604D744}" type="datetimeFigureOut">
              <a:rPr lang="pt-BR" smtClean="0"/>
              <a:t>18/11/2021</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AAD21C0-1581-477A-8029-0419D02CF78F}" type="slidenum">
              <a:rPr lang="pt-BR" smtClean="0"/>
              <a:t>‹nº›</a:t>
            </a:fld>
            <a:endParaRPr lang="pt-BR" dirty="0"/>
          </a:p>
        </p:txBody>
      </p:sp>
    </p:spTree>
    <p:extLst>
      <p:ext uri="{BB962C8B-B14F-4D97-AF65-F5344CB8AC3E}">
        <p14:creationId xmlns:p14="http://schemas.microsoft.com/office/powerpoint/2010/main" val="4013426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4406900"/>
            <a:ext cx="10515600" cy="1362075"/>
          </a:xfrm>
        </p:spPr>
        <p:txBody>
          <a:bodyPr anchor="t"/>
          <a:lstStyle>
            <a:lvl1pPr>
              <a:defRPr sz="4000" b="1"/>
            </a:lvl1pPr>
          </a:lstStyle>
          <a:p>
            <a:r>
              <a:rPr lang="pt-BR"/>
              <a:t>Clique para editar o título Mestre</a:t>
            </a:r>
            <a:endParaRPr lang="en-US"/>
          </a:p>
        </p:txBody>
      </p:sp>
      <p:sp>
        <p:nvSpPr>
          <p:cNvPr id="3" name="Text Placeholder 2"/>
          <p:cNvSpPr>
            <a:spLocks noGrp="1"/>
          </p:cNvSpPr>
          <p:nvPr>
            <p:ph type="body" idx="1"/>
          </p:nvPr>
        </p:nvSpPr>
        <p:spPr>
          <a:xfrm>
            <a:off x="831850" y="2906713"/>
            <a:ext cx="105156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20ED274B-4117-4CFB-93D4-859D6604D744}" type="datetimeFigureOut">
              <a:rPr lang="pt-BR" smtClean="0"/>
              <a:t>18/11/2021</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AAD21C0-1581-477A-8029-0419D02CF78F}" type="slidenum">
              <a:rPr lang="pt-BR" smtClean="0"/>
              <a:t>‹nº›</a:t>
            </a:fld>
            <a:endParaRPr lang="pt-BR" dirty="0"/>
          </a:p>
        </p:txBody>
      </p:sp>
    </p:spTree>
    <p:extLst>
      <p:ext uri="{BB962C8B-B14F-4D97-AF65-F5344CB8AC3E}">
        <p14:creationId xmlns:p14="http://schemas.microsoft.com/office/powerpoint/2010/main" val="365222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sz="half" idx="1"/>
          </p:nvPr>
        </p:nvSpPr>
        <p:spPr>
          <a:xfrm>
            <a:off x="838200" y="1820863"/>
            <a:ext cx="5181600" cy="4351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Content Placeholder 3"/>
          <p:cNvSpPr>
            <a:spLocks noGrp="1"/>
          </p:cNvSpPr>
          <p:nvPr>
            <p:ph sz="half" idx="2"/>
          </p:nvPr>
        </p:nvSpPr>
        <p:spPr>
          <a:xfrm>
            <a:off x="6172200" y="1820863"/>
            <a:ext cx="5181600" cy="4351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Date Placeholder 4"/>
          <p:cNvSpPr>
            <a:spLocks noGrp="1"/>
          </p:cNvSpPr>
          <p:nvPr>
            <p:ph type="dt" sz="half" idx="10"/>
          </p:nvPr>
        </p:nvSpPr>
        <p:spPr/>
        <p:txBody>
          <a:bodyPr/>
          <a:lstStyle/>
          <a:p>
            <a:fld id="{20ED274B-4117-4CFB-93D4-859D6604D744}" type="datetimeFigureOut">
              <a:rPr lang="pt-BR" smtClean="0"/>
              <a:t>18/11/2021</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1AAD21C0-1581-477A-8029-0419D02CF78F}" type="slidenum">
              <a:rPr lang="pt-BR" smtClean="0"/>
              <a:t>‹nº›</a:t>
            </a:fld>
            <a:endParaRPr lang="pt-BR" dirty="0"/>
          </a:p>
        </p:txBody>
      </p:sp>
    </p:spTree>
    <p:extLst>
      <p:ext uri="{BB962C8B-B14F-4D97-AF65-F5344CB8AC3E}">
        <p14:creationId xmlns:p14="http://schemas.microsoft.com/office/powerpoint/2010/main" val="179133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pt-BR"/>
              <a:t>Clique para editar o título Mestre</a:t>
            </a:r>
            <a:endParaRPr lang="en-US"/>
          </a:p>
        </p:txBody>
      </p:sp>
      <p:sp>
        <p:nvSpPr>
          <p:cNvPr id="3" name="Text Placeholder 2"/>
          <p:cNvSpPr>
            <a:spLocks noGrp="1"/>
          </p:cNvSpPr>
          <p:nvPr>
            <p:ph type="body" idx="1"/>
          </p:nvPr>
        </p:nvSpPr>
        <p:spPr>
          <a:xfrm>
            <a:off x="831850" y="1535113"/>
            <a:ext cx="515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831850" y="2174875"/>
            <a:ext cx="5156200" cy="399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Text Placeholder 4"/>
          <p:cNvSpPr>
            <a:spLocks noGrp="1"/>
          </p:cNvSpPr>
          <p:nvPr>
            <p:ph type="body" sz="quarter" idx="3"/>
          </p:nvPr>
        </p:nvSpPr>
        <p:spPr>
          <a:xfrm>
            <a:off x="6189663" y="1535113"/>
            <a:ext cx="515778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189663" y="2174875"/>
            <a:ext cx="5157787" cy="399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Date Placeholder 6"/>
          <p:cNvSpPr>
            <a:spLocks noGrp="1"/>
          </p:cNvSpPr>
          <p:nvPr>
            <p:ph type="dt" sz="half" idx="10"/>
          </p:nvPr>
        </p:nvSpPr>
        <p:spPr/>
        <p:txBody>
          <a:bodyPr/>
          <a:lstStyle/>
          <a:p>
            <a:fld id="{20ED274B-4117-4CFB-93D4-859D6604D744}" type="datetimeFigureOut">
              <a:rPr lang="pt-BR" smtClean="0"/>
              <a:t>18/11/2021</a:t>
            </a:fld>
            <a:endParaRPr lang="pt-BR" dirty="0"/>
          </a:p>
        </p:txBody>
      </p:sp>
      <p:sp>
        <p:nvSpPr>
          <p:cNvPr id="8" name="Footer Placeholder 7"/>
          <p:cNvSpPr>
            <a:spLocks noGrp="1"/>
          </p:cNvSpPr>
          <p:nvPr>
            <p:ph type="ftr" sz="quarter" idx="11"/>
          </p:nvPr>
        </p:nvSpPr>
        <p:spPr/>
        <p:txBody>
          <a:bodyPr/>
          <a:lstStyle/>
          <a:p>
            <a:endParaRPr lang="pt-BR" dirty="0"/>
          </a:p>
        </p:txBody>
      </p:sp>
      <p:sp>
        <p:nvSpPr>
          <p:cNvPr id="9" name="Slide Number Placeholder 8"/>
          <p:cNvSpPr>
            <a:spLocks noGrp="1"/>
          </p:cNvSpPr>
          <p:nvPr>
            <p:ph type="sldNum" sz="quarter" idx="12"/>
          </p:nvPr>
        </p:nvSpPr>
        <p:spPr/>
        <p:txBody>
          <a:bodyPr/>
          <a:lstStyle/>
          <a:p>
            <a:fld id="{1AAD21C0-1581-477A-8029-0419D02CF78F}" type="slidenum">
              <a:rPr lang="pt-BR" smtClean="0"/>
              <a:t>‹nº›</a:t>
            </a:fld>
            <a:endParaRPr lang="pt-BR" dirty="0"/>
          </a:p>
        </p:txBody>
      </p:sp>
    </p:spTree>
    <p:extLst>
      <p:ext uri="{BB962C8B-B14F-4D97-AF65-F5344CB8AC3E}">
        <p14:creationId xmlns:p14="http://schemas.microsoft.com/office/powerpoint/2010/main" val="2474124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Date Placeholder 2"/>
          <p:cNvSpPr>
            <a:spLocks noGrp="1"/>
          </p:cNvSpPr>
          <p:nvPr>
            <p:ph type="dt" sz="half" idx="10"/>
          </p:nvPr>
        </p:nvSpPr>
        <p:spPr/>
        <p:txBody>
          <a:bodyPr/>
          <a:lstStyle/>
          <a:p>
            <a:fld id="{20ED274B-4117-4CFB-93D4-859D6604D744}" type="datetimeFigureOut">
              <a:rPr lang="pt-BR" smtClean="0"/>
              <a:t>18/11/2021</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1AAD21C0-1581-477A-8029-0419D02CF78F}" type="slidenum">
              <a:rPr lang="pt-BR" smtClean="0"/>
              <a:t>‹nº›</a:t>
            </a:fld>
            <a:endParaRPr lang="pt-BR" dirty="0"/>
          </a:p>
        </p:txBody>
      </p:sp>
    </p:spTree>
    <p:extLst>
      <p:ext uri="{BB962C8B-B14F-4D97-AF65-F5344CB8AC3E}">
        <p14:creationId xmlns:p14="http://schemas.microsoft.com/office/powerpoint/2010/main" val="2571507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D274B-4117-4CFB-93D4-859D6604D744}" type="datetimeFigureOut">
              <a:rPr lang="pt-BR" smtClean="0"/>
              <a:t>18/11/2021</a:t>
            </a:fld>
            <a:endParaRPr lang="pt-BR" dirty="0"/>
          </a:p>
        </p:txBody>
      </p:sp>
      <p:sp>
        <p:nvSpPr>
          <p:cNvPr id="3" name="Footer Placeholder 2"/>
          <p:cNvSpPr>
            <a:spLocks noGrp="1"/>
          </p:cNvSpPr>
          <p:nvPr>
            <p:ph type="ftr" sz="quarter" idx="11"/>
          </p:nvPr>
        </p:nvSpPr>
        <p:spPr/>
        <p:txBody>
          <a:bodyPr/>
          <a:lstStyle/>
          <a:p>
            <a:endParaRPr lang="pt-BR" dirty="0"/>
          </a:p>
        </p:txBody>
      </p:sp>
      <p:sp>
        <p:nvSpPr>
          <p:cNvPr id="4" name="Slide Number Placeholder 3"/>
          <p:cNvSpPr>
            <a:spLocks noGrp="1"/>
          </p:cNvSpPr>
          <p:nvPr>
            <p:ph type="sldNum" sz="quarter" idx="12"/>
          </p:nvPr>
        </p:nvSpPr>
        <p:spPr/>
        <p:txBody>
          <a:bodyPr/>
          <a:lstStyle/>
          <a:p>
            <a:fld id="{1AAD21C0-1581-477A-8029-0419D02CF78F}" type="slidenum">
              <a:rPr lang="pt-BR" smtClean="0"/>
              <a:t>‹nº›</a:t>
            </a:fld>
            <a:endParaRPr lang="pt-BR" dirty="0"/>
          </a:p>
        </p:txBody>
      </p:sp>
    </p:spTree>
    <p:extLst>
      <p:ext uri="{BB962C8B-B14F-4D97-AF65-F5344CB8AC3E}">
        <p14:creationId xmlns:p14="http://schemas.microsoft.com/office/powerpoint/2010/main" val="136779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1850" y="685800"/>
            <a:ext cx="4013200" cy="1160463"/>
          </a:xfrm>
        </p:spPr>
        <p:txBody>
          <a:bodyPr anchor="b"/>
          <a:lstStyle>
            <a:lvl1pPr>
              <a:defRPr sz="2000" b="1"/>
            </a:lvl1pPr>
          </a:lstStyle>
          <a:p>
            <a:r>
              <a:rPr lang="pt-BR"/>
              <a:t>Clique para editar o título Mestre</a:t>
            </a:r>
            <a:endParaRPr lang="en-US"/>
          </a:p>
        </p:txBody>
      </p:sp>
      <p:sp>
        <p:nvSpPr>
          <p:cNvPr id="3" name="Content Placeholder 2"/>
          <p:cNvSpPr>
            <a:spLocks noGrp="1"/>
          </p:cNvSpPr>
          <p:nvPr>
            <p:ph idx="1"/>
          </p:nvPr>
        </p:nvSpPr>
        <p:spPr>
          <a:xfrm>
            <a:off x="5046663" y="685800"/>
            <a:ext cx="6300787"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Text Placeholder 3"/>
          <p:cNvSpPr>
            <a:spLocks noGrp="1"/>
          </p:cNvSpPr>
          <p:nvPr>
            <p:ph type="body" sz="half" idx="2"/>
          </p:nvPr>
        </p:nvSpPr>
        <p:spPr>
          <a:xfrm>
            <a:off x="831850" y="1846263"/>
            <a:ext cx="4013200" cy="43259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20ED274B-4117-4CFB-93D4-859D6604D744}" type="datetimeFigureOut">
              <a:rPr lang="pt-BR" smtClean="0"/>
              <a:t>18/11/2021</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1AAD21C0-1581-477A-8029-0419D02CF78F}" type="slidenum">
              <a:rPr lang="pt-BR" smtClean="0"/>
              <a:t>‹nº›</a:t>
            </a:fld>
            <a:endParaRPr lang="pt-BR" dirty="0"/>
          </a:p>
        </p:txBody>
      </p:sp>
    </p:spTree>
    <p:extLst>
      <p:ext uri="{BB962C8B-B14F-4D97-AF65-F5344CB8AC3E}">
        <p14:creationId xmlns:p14="http://schemas.microsoft.com/office/powerpoint/2010/main" val="25535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05075" y="4800600"/>
            <a:ext cx="7177088" cy="566738"/>
          </a:xfrm>
        </p:spPr>
        <p:txBody>
          <a:bodyPr anchor="b"/>
          <a:lstStyle>
            <a:lvl1pPr>
              <a:defRPr sz="2000" b="1"/>
            </a:lvl1pPr>
          </a:lstStyle>
          <a:p>
            <a:r>
              <a:rPr lang="pt-BR"/>
              <a:t>Clique para editar o título Mestre</a:t>
            </a:r>
            <a:endParaRPr lang="en-US"/>
          </a:p>
        </p:txBody>
      </p:sp>
      <p:sp>
        <p:nvSpPr>
          <p:cNvPr id="3" name="Picture Placeholder 2"/>
          <p:cNvSpPr>
            <a:spLocks noGrp="1"/>
          </p:cNvSpPr>
          <p:nvPr>
            <p:ph type="pic" idx="1"/>
          </p:nvPr>
        </p:nvSpPr>
        <p:spPr>
          <a:xfrm>
            <a:off x="2505075" y="685800"/>
            <a:ext cx="7177088" cy="4041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dirty="0"/>
              <a:t>Clique no ícone para adicionar uma imagem</a:t>
            </a:r>
            <a:endParaRPr lang="en-US" dirty="0"/>
          </a:p>
        </p:txBody>
      </p:sp>
      <p:sp>
        <p:nvSpPr>
          <p:cNvPr id="4" name="Text Placeholder 3"/>
          <p:cNvSpPr>
            <a:spLocks noGrp="1"/>
          </p:cNvSpPr>
          <p:nvPr>
            <p:ph type="body" sz="half" idx="2"/>
          </p:nvPr>
        </p:nvSpPr>
        <p:spPr>
          <a:xfrm>
            <a:off x="2505075" y="5367338"/>
            <a:ext cx="717708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20ED274B-4117-4CFB-93D4-859D6604D744}" type="datetimeFigureOut">
              <a:rPr lang="pt-BR" smtClean="0"/>
              <a:t>18/11/2021</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1AAD21C0-1581-477A-8029-0419D02CF78F}" type="slidenum">
              <a:rPr lang="pt-BR" smtClean="0"/>
              <a:t>‹nº›</a:t>
            </a:fld>
            <a:endParaRPr lang="pt-BR" dirty="0"/>
          </a:p>
        </p:txBody>
      </p:sp>
    </p:spTree>
    <p:extLst>
      <p:ext uri="{BB962C8B-B14F-4D97-AF65-F5344CB8AC3E}">
        <p14:creationId xmlns:p14="http://schemas.microsoft.com/office/powerpoint/2010/main" val="152780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74638"/>
            <a:ext cx="10515600" cy="1325562"/>
          </a:xfrm>
          <a:prstGeom prst="rect">
            <a:avLst/>
          </a:prstGeom>
        </p:spPr>
        <p:txBody>
          <a:bodyPr vert="horz" lIns="91440" tIns="45720" rIns="91440" bIns="45720" rtlCol="0" anchor="ctr">
            <a:normAutofit/>
          </a:bodyPr>
          <a:lstStyle/>
          <a:p>
            <a:r>
              <a:rPr lang="pt-BR"/>
              <a:t>Clique para editar o título Mestre</a:t>
            </a:r>
            <a:endParaRPr lang="en-US"/>
          </a:p>
        </p:txBody>
      </p:sp>
      <p:sp>
        <p:nvSpPr>
          <p:cNvPr id="3" name="Text Placeholder 2"/>
          <p:cNvSpPr>
            <a:spLocks noGrp="1"/>
          </p:cNvSpPr>
          <p:nvPr>
            <p:ph type="body" idx="1"/>
          </p:nvPr>
        </p:nvSpPr>
        <p:spPr>
          <a:xfrm>
            <a:off x="838200" y="1820863"/>
            <a:ext cx="10515600" cy="4351337"/>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D274B-4117-4CFB-93D4-859D6604D744}" type="datetimeFigureOut">
              <a:rPr lang="pt-BR" smtClean="0"/>
              <a:t>18/11/2021</a:t>
            </a:fld>
            <a:endParaRPr lang="pt-BR"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D21C0-1581-477A-8029-0419D02CF78F}" type="slidenum">
              <a:rPr lang="pt-BR" smtClean="0"/>
              <a:t>‹nº›</a:t>
            </a:fld>
            <a:endParaRPr lang="pt-BR" dirty="0"/>
          </a:p>
        </p:txBody>
      </p:sp>
    </p:spTree>
    <p:extLst>
      <p:ext uri="{BB962C8B-B14F-4D97-AF65-F5344CB8AC3E}">
        <p14:creationId xmlns:p14="http://schemas.microsoft.com/office/powerpoint/2010/main" val="23875962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ompv.oppaz@gmail.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diasgm@ppgcm.eceme.eb.mil.b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a:extLst>
              <a:ext uri="{FF2B5EF4-FFF2-40B4-BE49-F238E27FC236}">
                <a16:creationId xmlns:a16="http://schemas.microsoft.com/office/drawing/2014/main" id="{3DFD657D-59BA-4A21-A3AF-73C7B3E7076A}"/>
              </a:ext>
            </a:extLst>
          </p:cNvPr>
          <p:cNvSpPr/>
          <p:nvPr/>
        </p:nvSpPr>
        <p:spPr>
          <a:xfrm>
            <a:off x="0" y="1516186"/>
            <a:ext cx="12192000" cy="4462760"/>
          </a:xfrm>
          <a:prstGeom prst="rect">
            <a:avLst/>
          </a:prstGeom>
        </p:spPr>
        <p:txBody>
          <a:bodyPr wrap="square">
            <a:spAutoFit/>
          </a:bodyPr>
          <a:lstStyle/>
          <a:p>
            <a:pPr algn="ctr"/>
            <a:endParaRPr lang="pt-BR" sz="2400" b="1" dirty="0"/>
          </a:p>
          <a:p>
            <a:pPr algn="ctr"/>
            <a:r>
              <a:rPr lang="pt-BR" sz="4400" b="1" dirty="0">
                <a:solidFill>
                  <a:srgbClr val="000000"/>
                </a:solidFill>
                <a:effectLst/>
                <a:latin typeface="Arial" panose="020B0604020202020204" pitchFamily="34" charset="0"/>
                <a:ea typeface="SimSun" panose="02010600030101010101" pitchFamily="2" charset="-122"/>
                <a:cs typeface="Arial" panose="020B0604020202020204" pitchFamily="34" charset="0"/>
              </a:rPr>
              <a:t>Mecanismos de Avaliação de Performance e a Contribuição Brasileira para as Operações de Paz no Âmbito das Nações Unidas no Século XXI</a:t>
            </a:r>
            <a:r>
              <a:rPr lang="pt-BR" sz="3200" b="1" dirty="0"/>
              <a:t> </a:t>
            </a:r>
            <a:endParaRPr lang="pt-BR" sz="2400" b="1" dirty="0"/>
          </a:p>
          <a:p>
            <a:endParaRPr lang="pt-BR" sz="2400" b="1" dirty="0"/>
          </a:p>
          <a:p>
            <a:endParaRPr lang="pt-BR" sz="2000" dirty="0"/>
          </a:p>
          <a:p>
            <a:r>
              <a:rPr lang="pt-BR" sz="2000" dirty="0"/>
              <a:t>Coordenação: Prof. Dr. Guilherme Moreira Dias</a:t>
            </a:r>
          </a:p>
          <a:p>
            <a:r>
              <a:rPr lang="pt-BR" sz="2000" dirty="0"/>
              <a:t>Pesquisadores: Maurilio Ferreira Junior; Josias Resende Silva; Mariana Zamboni </a:t>
            </a:r>
            <a:r>
              <a:rPr lang="pt-BR" sz="2000" dirty="0" err="1"/>
              <a:t>Carluccio</a:t>
            </a:r>
            <a:endParaRPr lang="pt-BR" sz="2000" dirty="0"/>
          </a:p>
        </p:txBody>
      </p:sp>
    </p:spTree>
    <p:extLst>
      <p:ext uri="{BB962C8B-B14F-4D97-AF65-F5344CB8AC3E}">
        <p14:creationId xmlns:p14="http://schemas.microsoft.com/office/powerpoint/2010/main" val="3785753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74638"/>
            <a:ext cx="10515600" cy="868362"/>
          </a:xfrm>
        </p:spPr>
        <p:txBody>
          <a:bodyPr/>
          <a:lstStyle/>
          <a:p>
            <a:pPr algn="ctr"/>
            <a:r>
              <a:rPr lang="pt-BR" b="1" dirty="0"/>
              <a:t>Resultados</a:t>
            </a:r>
          </a:p>
        </p:txBody>
      </p:sp>
      <p:pic>
        <p:nvPicPr>
          <p:cNvPr id="6" name="Imagem 24">
            <a:extLst>
              <a:ext uri="{FF2B5EF4-FFF2-40B4-BE49-F238E27FC236}">
                <a16:creationId xmlns:a16="http://schemas.microsoft.com/office/drawing/2014/main" id="{E981F30C-1516-4E11-ABD4-56E3221544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7565" y="32476661"/>
            <a:ext cx="12969875" cy="715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Gráfico 4">
            <a:extLst>
              <a:ext uri="{FF2B5EF4-FFF2-40B4-BE49-F238E27FC236}">
                <a16:creationId xmlns:a16="http://schemas.microsoft.com/office/drawing/2014/main" id="{3397E683-A66D-4126-8F60-BCBA1729758D}"/>
              </a:ext>
            </a:extLst>
          </p:cNvPr>
          <p:cNvGraphicFramePr>
            <a:graphicFrameLocks/>
          </p:cNvGraphicFramePr>
          <p:nvPr>
            <p:extLst>
              <p:ext uri="{D42A27DB-BD31-4B8C-83A1-F6EECF244321}">
                <p14:modId xmlns:p14="http://schemas.microsoft.com/office/powerpoint/2010/main" val="3237376920"/>
              </p:ext>
            </p:extLst>
          </p:nvPr>
        </p:nvGraphicFramePr>
        <p:xfrm>
          <a:off x="1602058" y="1299117"/>
          <a:ext cx="8987883" cy="54403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73213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Resultados</a:t>
            </a:r>
          </a:p>
        </p:txBody>
      </p:sp>
      <p:sp>
        <p:nvSpPr>
          <p:cNvPr id="3" name="Espaço Reservado para Conteúdo 2"/>
          <p:cNvSpPr>
            <a:spLocks noGrp="1"/>
          </p:cNvSpPr>
          <p:nvPr>
            <p:ph idx="1"/>
          </p:nvPr>
        </p:nvSpPr>
        <p:spPr>
          <a:xfrm>
            <a:off x="0" y="1416205"/>
            <a:ext cx="12192000" cy="5441796"/>
          </a:xfrm>
        </p:spPr>
        <p:txBody>
          <a:bodyPr>
            <a:normAutofit/>
          </a:bodyPr>
          <a:lstStyle/>
          <a:p>
            <a:pPr marL="457200" lvl="1" indent="0" algn="just">
              <a:buNone/>
            </a:pPr>
            <a:endParaRPr lang="pt-BR" dirty="0"/>
          </a:p>
          <a:p>
            <a:pPr marL="457200" lvl="1" indent="0" algn="just">
              <a:buNone/>
            </a:pPr>
            <a:endParaRPr lang="pt-BR" dirty="0"/>
          </a:p>
          <a:p>
            <a:pPr lvl="1" algn="just"/>
            <a:r>
              <a:rPr lang="pt-BR" sz="3200" dirty="0"/>
              <a:t>Diferente, contudo, do que se observava até o advento da MINUSTAH, hoje o Brasil dispõe de recursos para o preparo e o emprego de suas tropas em missões de paz que impactariam cada vez menos as atividades rotineiras das Forças Armadas.</a:t>
            </a:r>
          </a:p>
        </p:txBody>
      </p:sp>
    </p:spTree>
    <p:extLst>
      <p:ext uri="{BB962C8B-B14F-4D97-AF65-F5344CB8AC3E}">
        <p14:creationId xmlns:p14="http://schemas.microsoft.com/office/powerpoint/2010/main" val="3904364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Resultados</a:t>
            </a:r>
          </a:p>
        </p:txBody>
      </p:sp>
      <p:sp>
        <p:nvSpPr>
          <p:cNvPr id="3" name="Espaço Reservado para Conteúdo 2"/>
          <p:cNvSpPr>
            <a:spLocks noGrp="1"/>
          </p:cNvSpPr>
          <p:nvPr>
            <p:ph idx="1"/>
          </p:nvPr>
        </p:nvSpPr>
        <p:spPr>
          <a:xfrm>
            <a:off x="0" y="1416205"/>
            <a:ext cx="12192000" cy="5441796"/>
          </a:xfrm>
        </p:spPr>
        <p:txBody>
          <a:bodyPr>
            <a:normAutofit/>
          </a:bodyPr>
          <a:lstStyle/>
          <a:p>
            <a:pPr marL="457200" lvl="1" indent="0" algn="just">
              <a:buNone/>
            </a:pPr>
            <a:endParaRPr lang="pt-BR" dirty="0"/>
          </a:p>
          <a:p>
            <a:pPr marL="457200" lvl="1" indent="0" algn="just">
              <a:buNone/>
            </a:pPr>
            <a:endParaRPr lang="pt-BR" dirty="0"/>
          </a:p>
          <a:p>
            <a:pPr lvl="1" algn="just"/>
            <a:r>
              <a:rPr lang="pt-BR" sz="3200" dirty="0"/>
              <a:t>Ao mesmo tempo, a agenda de pesquisa sobre operações de paz cresceu significativamente no país, o que oferece ao país recursos humanos qualificados para contribuir na construção de normas como o observado a partir de um olhar sobre a contribuição normativa e de tropas pelo Egito.</a:t>
            </a:r>
          </a:p>
        </p:txBody>
      </p:sp>
    </p:spTree>
    <p:extLst>
      <p:ext uri="{BB962C8B-B14F-4D97-AF65-F5344CB8AC3E}">
        <p14:creationId xmlns:p14="http://schemas.microsoft.com/office/powerpoint/2010/main" val="1160190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Lições Aprendidas</a:t>
            </a:r>
          </a:p>
        </p:txBody>
      </p:sp>
      <p:sp>
        <p:nvSpPr>
          <p:cNvPr id="3" name="Espaço Reservado para Conteúdo 2"/>
          <p:cNvSpPr>
            <a:spLocks noGrp="1"/>
          </p:cNvSpPr>
          <p:nvPr>
            <p:ph idx="1"/>
          </p:nvPr>
        </p:nvSpPr>
        <p:spPr>
          <a:xfrm>
            <a:off x="0" y="1416205"/>
            <a:ext cx="12192000" cy="5441796"/>
          </a:xfrm>
        </p:spPr>
        <p:txBody>
          <a:bodyPr>
            <a:normAutofit/>
          </a:bodyPr>
          <a:lstStyle/>
          <a:p>
            <a:pPr marL="457200" lvl="1" indent="0" algn="just">
              <a:buNone/>
            </a:pPr>
            <a:endParaRPr lang="pt-BR" dirty="0"/>
          </a:p>
          <a:p>
            <a:pPr marL="457200" lvl="1" indent="0" algn="just">
              <a:buNone/>
            </a:pPr>
            <a:endParaRPr lang="pt-BR" dirty="0"/>
          </a:p>
          <a:p>
            <a:pPr lvl="1" algn="just"/>
            <a:r>
              <a:rPr lang="pt-BR" sz="3200" dirty="0"/>
              <a:t>Por se tratar de uma pesquisa ainda em andamento, as conclusões parciais sinalizam que a sistematização dos dados é um dos principais aspectos positivos na condução das atividades de pesquisa.</a:t>
            </a:r>
          </a:p>
        </p:txBody>
      </p:sp>
    </p:spTree>
    <p:extLst>
      <p:ext uri="{BB962C8B-B14F-4D97-AF65-F5344CB8AC3E}">
        <p14:creationId xmlns:p14="http://schemas.microsoft.com/office/powerpoint/2010/main" val="1841996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Lições Aprendidas</a:t>
            </a:r>
          </a:p>
        </p:txBody>
      </p:sp>
      <p:sp>
        <p:nvSpPr>
          <p:cNvPr id="3" name="Espaço Reservado para Conteúdo 2"/>
          <p:cNvSpPr>
            <a:spLocks noGrp="1"/>
          </p:cNvSpPr>
          <p:nvPr>
            <p:ph idx="1"/>
          </p:nvPr>
        </p:nvSpPr>
        <p:spPr>
          <a:xfrm>
            <a:off x="0" y="1416205"/>
            <a:ext cx="12192000" cy="5441796"/>
          </a:xfrm>
        </p:spPr>
        <p:txBody>
          <a:bodyPr>
            <a:normAutofit/>
          </a:bodyPr>
          <a:lstStyle/>
          <a:p>
            <a:pPr marL="457200" lvl="1" indent="0" algn="just">
              <a:buNone/>
            </a:pPr>
            <a:endParaRPr lang="pt-BR" dirty="0"/>
          </a:p>
          <a:p>
            <a:pPr marL="457200" lvl="1" indent="0" algn="just">
              <a:buNone/>
            </a:pPr>
            <a:endParaRPr lang="pt-BR" dirty="0"/>
          </a:p>
          <a:p>
            <a:pPr lvl="1" algn="just"/>
            <a:r>
              <a:rPr lang="pt-BR" sz="3200" dirty="0"/>
              <a:t>Dois desafios se colocam diante do Brasil no contexto das transformações que as missões vêm sofrendo no século XXI: </a:t>
            </a:r>
          </a:p>
          <a:p>
            <a:pPr lvl="2" algn="just"/>
            <a:r>
              <a:rPr lang="pt-BR" sz="3200" dirty="0"/>
              <a:t>a perenização das contribuições com contingentes;</a:t>
            </a:r>
          </a:p>
          <a:p>
            <a:pPr lvl="2" algn="just"/>
            <a:r>
              <a:rPr lang="pt-BR" sz="3200" dirty="0"/>
              <a:t>o maior envolvimento na produção de normas que visam aprimorar as iniciativas de campo para o cumprimento dos mandatos. </a:t>
            </a:r>
          </a:p>
        </p:txBody>
      </p:sp>
    </p:spTree>
    <p:extLst>
      <p:ext uri="{BB962C8B-B14F-4D97-AF65-F5344CB8AC3E}">
        <p14:creationId xmlns:p14="http://schemas.microsoft.com/office/powerpoint/2010/main" val="126211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Lições Aprendidas</a:t>
            </a:r>
          </a:p>
        </p:txBody>
      </p:sp>
      <p:sp>
        <p:nvSpPr>
          <p:cNvPr id="3" name="Espaço Reservado para Conteúdo 2"/>
          <p:cNvSpPr>
            <a:spLocks noGrp="1"/>
          </p:cNvSpPr>
          <p:nvPr>
            <p:ph idx="1"/>
          </p:nvPr>
        </p:nvSpPr>
        <p:spPr>
          <a:xfrm>
            <a:off x="0" y="1416205"/>
            <a:ext cx="12192000" cy="5441796"/>
          </a:xfrm>
        </p:spPr>
        <p:txBody>
          <a:bodyPr>
            <a:normAutofit/>
          </a:bodyPr>
          <a:lstStyle/>
          <a:p>
            <a:pPr marL="457200" lvl="1" indent="0" algn="just">
              <a:buNone/>
            </a:pPr>
            <a:endParaRPr lang="pt-BR" dirty="0"/>
          </a:p>
          <a:p>
            <a:pPr marL="457200" lvl="1" indent="0" algn="just">
              <a:buNone/>
            </a:pPr>
            <a:endParaRPr lang="pt-BR" dirty="0"/>
          </a:p>
          <a:p>
            <a:pPr lvl="1" algn="just"/>
            <a:r>
              <a:rPr lang="pt-BR" sz="3200" dirty="0"/>
              <a:t>Em ambas as questões se observa que a postura brasileira é intermitente em comparação com países engajados na produção normativa, pondo em questão seu grau de envolvimento com a agenda global de segurança e prescindindo de uma oportunidade de projeção internacional com potencial.</a:t>
            </a:r>
          </a:p>
        </p:txBody>
      </p:sp>
    </p:spTree>
    <p:extLst>
      <p:ext uri="{BB962C8B-B14F-4D97-AF65-F5344CB8AC3E}">
        <p14:creationId xmlns:p14="http://schemas.microsoft.com/office/powerpoint/2010/main" val="993519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Lições Aprendidas</a:t>
            </a:r>
          </a:p>
        </p:txBody>
      </p:sp>
      <p:sp>
        <p:nvSpPr>
          <p:cNvPr id="3" name="Espaço Reservado para Conteúdo 2"/>
          <p:cNvSpPr>
            <a:spLocks noGrp="1"/>
          </p:cNvSpPr>
          <p:nvPr>
            <p:ph idx="1"/>
          </p:nvPr>
        </p:nvSpPr>
        <p:spPr>
          <a:xfrm>
            <a:off x="0" y="1416205"/>
            <a:ext cx="12192000" cy="5441796"/>
          </a:xfrm>
        </p:spPr>
        <p:txBody>
          <a:bodyPr>
            <a:normAutofit/>
          </a:bodyPr>
          <a:lstStyle/>
          <a:p>
            <a:pPr marL="457200" lvl="1" indent="0" algn="just">
              <a:buNone/>
            </a:pPr>
            <a:endParaRPr lang="pt-BR" dirty="0"/>
          </a:p>
          <a:p>
            <a:pPr marL="457200" lvl="1" indent="0" algn="just">
              <a:buNone/>
            </a:pPr>
            <a:endParaRPr lang="pt-BR" dirty="0"/>
          </a:p>
          <a:p>
            <a:pPr lvl="1" algn="just"/>
            <a:r>
              <a:rPr lang="pt-BR" sz="3200" dirty="0"/>
              <a:t>A expertise obtida e a compreensão dos equívocos cometidos na construção da Responsabilidade ao Proteger (</a:t>
            </a:r>
            <a:r>
              <a:rPr lang="pt-BR" sz="3200" dirty="0" err="1"/>
              <a:t>RwP</a:t>
            </a:r>
            <a:r>
              <a:rPr lang="pt-BR" sz="3200" dirty="0"/>
              <a:t>) podem ser fatores determinantes no sucesso de uma postura mais engajada na participação brasileira em operações de paz, seja na dimensão da contribuição com tropas, seja no envolvimento com os ajustes normativos que seguem sendo feitos no âmbito das Nações Unidas.</a:t>
            </a:r>
          </a:p>
        </p:txBody>
      </p:sp>
    </p:spTree>
    <p:extLst>
      <p:ext uri="{BB962C8B-B14F-4D97-AF65-F5344CB8AC3E}">
        <p14:creationId xmlns:p14="http://schemas.microsoft.com/office/powerpoint/2010/main" val="1441335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6F1CF3-0DB0-40F9-AAE1-FA82434494F0}"/>
              </a:ext>
            </a:extLst>
          </p:cNvPr>
          <p:cNvSpPr>
            <a:spLocks noGrp="1"/>
          </p:cNvSpPr>
          <p:nvPr>
            <p:ph type="title"/>
          </p:nvPr>
        </p:nvSpPr>
        <p:spPr/>
        <p:txBody>
          <a:bodyPr/>
          <a:lstStyle/>
          <a:p>
            <a:pPr algn="ctr"/>
            <a:r>
              <a:rPr lang="pt-BR" b="1" dirty="0"/>
              <a:t>Considerações Finais</a:t>
            </a:r>
          </a:p>
        </p:txBody>
      </p:sp>
      <p:sp>
        <p:nvSpPr>
          <p:cNvPr id="3" name="Espaço Reservado para Conteúdo 2">
            <a:extLst>
              <a:ext uri="{FF2B5EF4-FFF2-40B4-BE49-F238E27FC236}">
                <a16:creationId xmlns:a16="http://schemas.microsoft.com/office/drawing/2014/main" id="{EE6428A1-BBD2-4286-A39E-E025BA25F83C}"/>
              </a:ext>
            </a:extLst>
          </p:cNvPr>
          <p:cNvSpPr>
            <a:spLocks noGrp="1"/>
          </p:cNvSpPr>
          <p:nvPr>
            <p:ph idx="1"/>
          </p:nvPr>
        </p:nvSpPr>
        <p:spPr/>
        <p:txBody>
          <a:bodyPr>
            <a:normAutofit lnSpcReduction="10000"/>
          </a:bodyPr>
          <a:lstStyle/>
          <a:p>
            <a:pPr algn="just"/>
            <a:r>
              <a:rPr lang="pt-BR" dirty="0"/>
              <a:t>Pesquisa ainda em andamento </a:t>
            </a:r>
          </a:p>
          <a:p>
            <a:pPr lvl="1" algn="just"/>
            <a:r>
              <a:rPr lang="pt-BR" dirty="0"/>
              <a:t>Percepções dos oficiais sobre as missões individuais</a:t>
            </a:r>
          </a:p>
          <a:p>
            <a:pPr lvl="1" algn="just"/>
            <a:r>
              <a:rPr lang="pt-BR" dirty="0"/>
              <a:t>Processo decisório para participação em operações de paz</a:t>
            </a:r>
          </a:p>
          <a:p>
            <a:pPr lvl="1" algn="just"/>
            <a:r>
              <a:rPr lang="pt-BR" dirty="0"/>
              <a:t>Como </a:t>
            </a:r>
            <a:r>
              <a:rPr lang="pt-BR" dirty="0" err="1"/>
              <a:t>peacekeeping</a:t>
            </a:r>
            <a:r>
              <a:rPr lang="pt-BR" dirty="0"/>
              <a:t> se insere na abordagem brasileira sobre segurança e em sua projeção internacional</a:t>
            </a:r>
          </a:p>
          <a:p>
            <a:pPr marL="0" indent="0" algn="just">
              <a:buNone/>
            </a:pPr>
            <a:endParaRPr lang="pt-BR" dirty="0"/>
          </a:p>
          <a:p>
            <a:pPr algn="just"/>
            <a:r>
              <a:rPr lang="pt-BR" dirty="0"/>
              <a:t>Estudos Futuros: </a:t>
            </a:r>
          </a:p>
          <a:p>
            <a:pPr lvl="1" algn="just"/>
            <a:r>
              <a:rPr lang="pt-BR" dirty="0"/>
              <a:t> Aprofundamento sobre o </a:t>
            </a:r>
            <a:r>
              <a:rPr lang="pt-BR" dirty="0" err="1"/>
              <a:t>Brazilian</a:t>
            </a:r>
            <a:r>
              <a:rPr lang="pt-BR" dirty="0"/>
              <a:t> Way </a:t>
            </a:r>
            <a:r>
              <a:rPr lang="pt-BR" dirty="0" err="1"/>
              <a:t>of</a:t>
            </a:r>
            <a:r>
              <a:rPr lang="pt-BR" dirty="0"/>
              <a:t> </a:t>
            </a:r>
            <a:r>
              <a:rPr lang="pt-BR" dirty="0" err="1"/>
              <a:t>Peacekeeping</a:t>
            </a:r>
            <a:r>
              <a:rPr lang="pt-BR" dirty="0"/>
              <a:t>: sequência das publicações</a:t>
            </a:r>
          </a:p>
        </p:txBody>
      </p:sp>
    </p:spTree>
    <p:extLst>
      <p:ext uri="{BB962C8B-B14F-4D97-AF65-F5344CB8AC3E}">
        <p14:creationId xmlns:p14="http://schemas.microsoft.com/office/powerpoint/2010/main" val="122122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6F1CF3-0DB0-40F9-AAE1-FA82434494F0}"/>
              </a:ext>
            </a:extLst>
          </p:cNvPr>
          <p:cNvSpPr>
            <a:spLocks noGrp="1"/>
          </p:cNvSpPr>
          <p:nvPr>
            <p:ph type="title"/>
          </p:nvPr>
        </p:nvSpPr>
        <p:spPr/>
        <p:txBody>
          <a:bodyPr/>
          <a:lstStyle/>
          <a:p>
            <a:pPr algn="ctr"/>
            <a:r>
              <a:rPr lang="pt-BR" b="1" dirty="0"/>
              <a:t>Contatos</a:t>
            </a:r>
          </a:p>
        </p:txBody>
      </p:sp>
      <p:sp>
        <p:nvSpPr>
          <p:cNvPr id="3" name="Espaço Reservado para Conteúdo 2">
            <a:extLst>
              <a:ext uri="{FF2B5EF4-FFF2-40B4-BE49-F238E27FC236}">
                <a16:creationId xmlns:a16="http://schemas.microsoft.com/office/drawing/2014/main" id="{EE6428A1-BBD2-4286-A39E-E025BA25F83C}"/>
              </a:ext>
            </a:extLst>
          </p:cNvPr>
          <p:cNvSpPr>
            <a:spLocks noGrp="1"/>
          </p:cNvSpPr>
          <p:nvPr>
            <p:ph idx="1"/>
          </p:nvPr>
        </p:nvSpPr>
        <p:spPr>
          <a:xfrm>
            <a:off x="838200" y="2032736"/>
            <a:ext cx="10515600" cy="4351337"/>
          </a:xfrm>
        </p:spPr>
        <p:txBody>
          <a:bodyPr>
            <a:normAutofit/>
          </a:bodyPr>
          <a:lstStyle/>
          <a:p>
            <a:pPr marL="0" indent="0" algn="ctr">
              <a:buNone/>
            </a:pPr>
            <a:r>
              <a:rPr lang="pt-BR" b="1" dirty="0"/>
              <a:t>Observatório Militar da Praia Vermelha – Missões de Paz</a:t>
            </a:r>
          </a:p>
          <a:p>
            <a:pPr marL="0" indent="0" algn="ctr">
              <a:buNone/>
            </a:pPr>
            <a:r>
              <a:rPr lang="pt-BR" sz="4400" b="1" dirty="0">
                <a:hlinkClick r:id="rId3"/>
              </a:rPr>
              <a:t>ompv.oppaz@gmail.com</a:t>
            </a:r>
            <a:endParaRPr lang="pt-BR" sz="4400" b="1" dirty="0"/>
          </a:p>
          <a:p>
            <a:pPr marL="0" indent="0" algn="ctr">
              <a:buNone/>
            </a:pPr>
            <a:endParaRPr lang="pt-BR" b="1" dirty="0"/>
          </a:p>
          <a:p>
            <a:pPr marL="0" indent="0" algn="ctr">
              <a:buNone/>
            </a:pPr>
            <a:r>
              <a:rPr lang="pt-BR" b="1" dirty="0"/>
              <a:t>Coordenação do Projeto</a:t>
            </a:r>
          </a:p>
          <a:p>
            <a:pPr marL="0" indent="0" algn="ctr">
              <a:buNone/>
            </a:pPr>
            <a:r>
              <a:rPr lang="pt-BR" sz="4400" b="1" dirty="0">
                <a:hlinkClick r:id="rId4"/>
              </a:rPr>
              <a:t>diasgm@ppgcm.eceme.eb.mil.br</a:t>
            </a:r>
            <a:endParaRPr lang="pt-BR" sz="4400" b="1" dirty="0"/>
          </a:p>
          <a:p>
            <a:pPr marL="0" indent="0" algn="ctr">
              <a:buNone/>
            </a:pPr>
            <a:endParaRPr lang="pt-BR" b="1" dirty="0"/>
          </a:p>
        </p:txBody>
      </p:sp>
    </p:spTree>
    <p:extLst>
      <p:ext uri="{BB962C8B-B14F-4D97-AF65-F5344CB8AC3E}">
        <p14:creationId xmlns:p14="http://schemas.microsoft.com/office/powerpoint/2010/main" val="1028366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Sumário</a:t>
            </a:r>
          </a:p>
        </p:txBody>
      </p:sp>
      <p:sp>
        <p:nvSpPr>
          <p:cNvPr id="3" name="Espaço Reservado para Conteúdo 2"/>
          <p:cNvSpPr>
            <a:spLocks noGrp="1"/>
          </p:cNvSpPr>
          <p:nvPr>
            <p:ph idx="1"/>
          </p:nvPr>
        </p:nvSpPr>
        <p:spPr>
          <a:xfrm>
            <a:off x="0" y="1820863"/>
            <a:ext cx="12192000" cy="5037137"/>
          </a:xfrm>
        </p:spPr>
        <p:txBody>
          <a:bodyPr>
            <a:normAutofit/>
          </a:bodyPr>
          <a:lstStyle/>
          <a:p>
            <a:pPr marL="514350" indent="-514350">
              <a:lnSpc>
                <a:spcPct val="150000"/>
              </a:lnSpc>
              <a:buFont typeface="+mj-lt"/>
              <a:buAutoNum type="arabicPeriod"/>
            </a:pPr>
            <a:r>
              <a:rPr lang="pt-BR" sz="2800" dirty="0"/>
              <a:t>Objetivo</a:t>
            </a:r>
          </a:p>
          <a:p>
            <a:pPr marL="514350" indent="-514350">
              <a:lnSpc>
                <a:spcPct val="150000"/>
              </a:lnSpc>
              <a:buFont typeface="+mj-lt"/>
              <a:buAutoNum type="arabicPeriod"/>
            </a:pPr>
            <a:r>
              <a:rPr lang="pt-BR" sz="2800" dirty="0"/>
              <a:t>Premissas</a:t>
            </a:r>
          </a:p>
          <a:p>
            <a:pPr marL="514350" indent="-514350">
              <a:lnSpc>
                <a:spcPct val="150000"/>
              </a:lnSpc>
              <a:buFont typeface="+mj-lt"/>
              <a:buAutoNum type="arabicPeriod"/>
            </a:pPr>
            <a:r>
              <a:rPr lang="pt-BR" sz="2800" dirty="0"/>
              <a:t>Resultados</a:t>
            </a:r>
          </a:p>
          <a:p>
            <a:pPr marL="514350" indent="-514350">
              <a:lnSpc>
                <a:spcPct val="150000"/>
              </a:lnSpc>
              <a:buFont typeface="+mj-lt"/>
              <a:buAutoNum type="arabicPeriod"/>
            </a:pPr>
            <a:r>
              <a:rPr lang="pt-BR" sz="2800" dirty="0"/>
              <a:t>Lições Aprendidas</a:t>
            </a:r>
          </a:p>
          <a:p>
            <a:pPr marL="514350" indent="-514350">
              <a:lnSpc>
                <a:spcPct val="150000"/>
              </a:lnSpc>
              <a:buFont typeface="+mj-lt"/>
              <a:buAutoNum type="arabicPeriod"/>
            </a:pPr>
            <a:r>
              <a:rPr lang="pt-BR" sz="2800" dirty="0"/>
              <a:t>Considerações Finais</a:t>
            </a:r>
          </a:p>
          <a:p>
            <a:pPr marL="514350" indent="-514350">
              <a:lnSpc>
                <a:spcPct val="150000"/>
              </a:lnSpc>
              <a:buFont typeface="+mj-lt"/>
              <a:buAutoNum type="arabicPeriod"/>
            </a:pPr>
            <a:r>
              <a:rPr lang="pt-BR" sz="2800" dirty="0"/>
              <a:t>Contatos </a:t>
            </a:r>
          </a:p>
        </p:txBody>
      </p:sp>
    </p:spTree>
    <p:extLst>
      <p:ext uri="{BB962C8B-B14F-4D97-AF65-F5344CB8AC3E}">
        <p14:creationId xmlns:p14="http://schemas.microsoft.com/office/powerpoint/2010/main" val="1016827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1293541"/>
            <a:ext cx="10515600" cy="5289821"/>
          </a:xfrm>
        </p:spPr>
        <p:txBody>
          <a:bodyPr>
            <a:normAutofit lnSpcReduction="10000"/>
          </a:bodyPr>
          <a:lstStyle/>
          <a:p>
            <a:pPr marL="457200" lvl="1" indent="0" algn="just">
              <a:buNone/>
            </a:pPr>
            <a:r>
              <a:rPr lang="pt-BR" sz="4000" b="1" dirty="0"/>
              <a:t>Objetivo</a:t>
            </a:r>
          </a:p>
          <a:p>
            <a:pPr lvl="1" algn="just"/>
            <a:endParaRPr lang="pt-BR" sz="1700" dirty="0"/>
          </a:p>
          <a:p>
            <a:pPr lvl="1" algn="just"/>
            <a:r>
              <a:rPr lang="pt-BR" sz="3200" dirty="0"/>
              <a:t>Analisar as operações de paz com presença militar brasileira, no período entre 2000 e 2019, à luz das questões relativas a três agendas concernentes a </a:t>
            </a:r>
            <a:r>
              <a:rPr lang="pt-BR" sz="3200" u="sng" dirty="0"/>
              <a:t>construção de um modelo de avaliação de performances e replicação de boas práticas </a:t>
            </a:r>
            <a:r>
              <a:rPr lang="pt-BR" sz="3200" dirty="0"/>
              <a:t>para o pleno cumprimento dos mandatos: </a:t>
            </a:r>
          </a:p>
          <a:p>
            <a:pPr lvl="2" algn="just"/>
            <a:r>
              <a:rPr lang="pt-BR" sz="3200" dirty="0"/>
              <a:t>Proteção de civis; </a:t>
            </a:r>
          </a:p>
          <a:p>
            <a:pPr lvl="2" algn="just"/>
            <a:r>
              <a:rPr lang="pt-BR" sz="3200" dirty="0"/>
              <a:t>Coordenação civil-militar;</a:t>
            </a:r>
          </a:p>
          <a:p>
            <a:pPr lvl="2" algn="just"/>
            <a:r>
              <a:rPr lang="pt-BR" sz="3200" dirty="0"/>
              <a:t>Mulheres, paz e segurança.</a:t>
            </a:r>
          </a:p>
          <a:p>
            <a:pPr marL="457200" lvl="1" indent="0" algn="just">
              <a:buNone/>
            </a:pPr>
            <a:endParaRPr lang="pt-BR" sz="3200" dirty="0">
              <a:effectLst/>
              <a:latin typeface="Arial" panose="020B0604020202020204" pitchFamily="34" charset="0"/>
              <a:ea typeface="SimSun" panose="02010600030101010101" pitchFamily="2" charset="-122"/>
            </a:endParaRPr>
          </a:p>
          <a:p>
            <a:pPr marL="457200" lvl="1" indent="0" algn="just">
              <a:buNone/>
            </a:pPr>
            <a:endParaRPr lang="pt-BR" sz="3200" dirty="0">
              <a:effectLst/>
              <a:latin typeface="Arial" panose="020B0604020202020204" pitchFamily="34" charset="0"/>
              <a:ea typeface="SimSun" panose="02010600030101010101" pitchFamily="2" charset="-122"/>
            </a:endParaRPr>
          </a:p>
          <a:p>
            <a:pPr algn="ctr"/>
            <a:endParaRPr lang="pt-BR" dirty="0"/>
          </a:p>
        </p:txBody>
      </p:sp>
    </p:spTree>
    <p:extLst>
      <p:ext uri="{BB962C8B-B14F-4D97-AF65-F5344CB8AC3E}">
        <p14:creationId xmlns:p14="http://schemas.microsoft.com/office/powerpoint/2010/main" val="2678108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Premissas</a:t>
            </a:r>
          </a:p>
        </p:txBody>
      </p:sp>
      <p:sp>
        <p:nvSpPr>
          <p:cNvPr id="3" name="Espaço Reservado para Conteúdo 2"/>
          <p:cNvSpPr>
            <a:spLocks noGrp="1"/>
          </p:cNvSpPr>
          <p:nvPr>
            <p:ph idx="1"/>
          </p:nvPr>
        </p:nvSpPr>
        <p:spPr>
          <a:xfrm>
            <a:off x="0" y="1416205"/>
            <a:ext cx="12192000" cy="5441796"/>
          </a:xfrm>
        </p:spPr>
        <p:txBody>
          <a:bodyPr>
            <a:normAutofit/>
          </a:bodyPr>
          <a:lstStyle/>
          <a:p>
            <a:pPr marL="457200" lvl="1" indent="0" algn="just">
              <a:buNone/>
            </a:pPr>
            <a:endParaRPr lang="pt-BR" dirty="0"/>
          </a:p>
          <a:p>
            <a:pPr marL="457200" lvl="1" indent="0" algn="just">
              <a:buNone/>
            </a:pPr>
            <a:endParaRPr lang="pt-BR" dirty="0"/>
          </a:p>
          <a:p>
            <a:pPr lvl="1" algn="just"/>
            <a:r>
              <a:rPr lang="pt-BR" sz="3200" dirty="0"/>
              <a:t>Revolução normativa em relação a </a:t>
            </a:r>
            <a:r>
              <a:rPr lang="pt-BR" sz="3200" dirty="0" err="1"/>
              <a:t>peacekeeping</a:t>
            </a:r>
            <a:r>
              <a:rPr lang="pt-BR" sz="3200" dirty="0"/>
              <a:t> se intensifica a partir de 2015: oportunidade de adequação;</a:t>
            </a:r>
          </a:p>
          <a:p>
            <a:pPr marL="457200" lvl="1" indent="0" algn="just">
              <a:buNone/>
            </a:pPr>
            <a:endParaRPr lang="pt-BR" sz="3200" dirty="0"/>
          </a:p>
          <a:p>
            <a:pPr lvl="1" algn="just"/>
            <a:r>
              <a:rPr lang="pt-BR" sz="3200" dirty="0"/>
              <a:t>Os parâmetros de construção normativa por potências médias tomaram por base as iniciativas reconhecidamente destacadas e formuladas por países do chamado Sul Global;</a:t>
            </a:r>
          </a:p>
        </p:txBody>
      </p:sp>
    </p:spTree>
    <p:extLst>
      <p:ext uri="{BB962C8B-B14F-4D97-AF65-F5344CB8AC3E}">
        <p14:creationId xmlns:p14="http://schemas.microsoft.com/office/powerpoint/2010/main" val="2556018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Premissas</a:t>
            </a:r>
          </a:p>
        </p:txBody>
      </p:sp>
      <p:sp>
        <p:nvSpPr>
          <p:cNvPr id="3" name="Espaço Reservado para Conteúdo 2"/>
          <p:cNvSpPr>
            <a:spLocks noGrp="1"/>
          </p:cNvSpPr>
          <p:nvPr>
            <p:ph idx="1"/>
          </p:nvPr>
        </p:nvSpPr>
        <p:spPr>
          <a:xfrm>
            <a:off x="0" y="1416205"/>
            <a:ext cx="12192000" cy="5441796"/>
          </a:xfrm>
        </p:spPr>
        <p:txBody>
          <a:bodyPr>
            <a:normAutofit/>
          </a:bodyPr>
          <a:lstStyle/>
          <a:p>
            <a:pPr marL="457200" lvl="1" indent="0" algn="just">
              <a:buNone/>
            </a:pPr>
            <a:endParaRPr lang="pt-BR" dirty="0"/>
          </a:p>
          <a:p>
            <a:pPr marL="457200" lvl="1" indent="0" algn="just">
              <a:buNone/>
            </a:pPr>
            <a:endParaRPr lang="pt-BR" dirty="0"/>
          </a:p>
          <a:p>
            <a:pPr lvl="1" algn="just"/>
            <a:r>
              <a:rPr lang="pt-BR" sz="3200" dirty="0"/>
              <a:t>Desta forma, justifica-se a utilização do Cairo </a:t>
            </a:r>
            <a:r>
              <a:rPr lang="pt-BR" sz="3200" dirty="0" err="1"/>
              <a:t>Roadmap</a:t>
            </a:r>
            <a:r>
              <a:rPr lang="pt-BR" sz="3200" dirty="0"/>
              <a:t> como possível modelo de formulação de normas de avaliação e melhoria de performance das operações de </a:t>
            </a:r>
            <a:r>
              <a:rPr lang="pt-BR" sz="3200" dirty="0" err="1"/>
              <a:t>peacekeeping</a:t>
            </a:r>
            <a:r>
              <a:rPr lang="pt-BR" sz="3200" dirty="0"/>
              <a:t>;</a:t>
            </a:r>
          </a:p>
          <a:p>
            <a:pPr marL="457200" lvl="1" indent="0" algn="just">
              <a:buNone/>
            </a:pPr>
            <a:endParaRPr lang="pt-BR" sz="3200" dirty="0"/>
          </a:p>
          <a:p>
            <a:pPr lvl="1" algn="just"/>
            <a:r>
              <a:rPr lang="pt-BR" sz="3200" dirty="0"/>
              <a:t>Envolvimento contínuo como forma de atenuar de alguma forma o desequilíbrio em termos de recursos de poder em relação às potências: resposta egípcia;</a:t>
            </a:r>
          </a:p>
        </p:txBody>
      </p:sp>
    </p:spTree>
    <p:extLst>
      <p:ext uri="{BB962C8B-B14F-4D97-AF65-F5344CB8AC3E}">
        <p14:creationId xmlns:p14="http://schemas.microsoft.com/office/powerpoint/2010/main" val="2166268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Premissas</a:t>
            </a:r>
          </a:p>
        </p:txBody>
      </p:sp>
      <p:sp>
        <p:nvSpPr>
          <p:cNvPr id="3" name="Espaço Reservado para Conteúdo 2"/>
          <p:cNvSpPr>
            <a:spLocks noGrp="1"/>
          </p:cNvSpPr>
          <p:nvPr>
            <p:ph idx="1"/>
          </p:nvPr>
        </p:nvSpPr>
        <p:spPr>
          <a:xfrm>
            <a:off x="0" y="1416205"/>
            <a:ext cx="12192000" cy="5441796"/>
          </a:xfrm>
        </p:spPr>
        <p:txBody>
          <a:bodyPr>
            <a:normAutofit/>
          </a:bodyPr>
          <a:lstStyle/>
          <a:p>
            <a:pPr marL="457200" lvl="1" indent="0" algn="just">
              <a:buNone/>
            </a:pPr>
            <a:endParaRPr lang="pt-BR" dirty="0"/>
          </a:p>
          <a:p>
            <a:pPr marL="457200" lvl="1" indent="0" algn="just">
              <a:buNone/>
            </a:pPr>
            <a:endParaRPr lang="pt-BR" dirty="0"/>
          </a:p>
          <a:p>
            <a:pPr lvl="1" algn="just"/>
            <a:r>
              <a:rPr lang="pt-BR" sz="3200" dirty="0"/>
              <a:t>Experiência brasileira remonta ao </a:t>
            </a:r>
            <a:r>
              <a:rPr lang="pt-BR" sz="3200" dirty="0" err="1"/>
              <a:t>RwP</a:t>
            </a:r>
            <a:r>
              <a:rPr lang="pt-BR" sz="3200" dirty="0"/>
              <a:t> (iniciativa estatal) e ao Cruz </a:t>
            </a:r>
            <a:r>
              <a:rPr lang="pt-BR" sz="3200" dirty="0" err="1"/>
              <a:t>Report</a:t>
            </a:r>
            <a:r>
              <a:rPr lang="pt-BR" sz="3200" dirty="0"/>
              <a:t> (iniciativa individual);</a:t>
            </a:r>
          </a:p>
          <a:p>
            <a:pPr marL="457200" lvl="1" indent="0" algn="just">
              <a:buNone/>
            </a:pPr>
            <a:endParaRPr lang="pt-BR" sz="3200" dirty="0"/>
          </a:p>
          <a:p>
            <a:pPr lvl="1" algn="just"/>
            <a:r>
              <a:rPr lang="pt-BR" sz="3200" dirty="0"/>
              <a:t>Processo de construção da ideia de estabilização mostra os limites da inserção dos não-permanentes e a necessidade de potencializar as restritas oportunidades.</a:t>
            </a:r>
          </a:p>
        </p:txBody>
      </p:sp>
    </p:spTree>
    <p:extLst>
      <p:ext uri="{BB962C8B-B14F-4D97-AF65-F5344CB8AC3E}">
        <p14:creationId xmlns:p14="http://schemas.microsoft.com/office/powerpoint/2010/main" val="887727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Resultados</a:t>
            </a:r>
          </a:p>
        </p:txBody>
      </p:sp>
      <p:sp>
        <p:nvSpPr>
          <p:cNvPr id="3" name="Espaço Reservado para Conteúdo 2"/>
          <p:cNvSpPr>
            <a:spLocks noGrp="1"/>
          </p:cNvSpPr>
          <p:nvPr>
            <p:ph idx="1"/>
          </p:nvPr>
        </p:nvSpPr>
        <p:spPr>
          <a:xfrm>
            <a:off x="0" y="1416205"/>
            <a:ext cx="12192000" cy="5441796"/>
          </a:xfrm>
        </p:spPr>
        <p:txBody>
          <a:bodyPr>
            <a:normAutofit/>
          </a:bodyPr>
          <a:lstStyle/>
          <a:p>
            <a:pPr marL="457200" lvl="1" indent="0" algn="just">
              <a:buNone/>
            </a:pPr>
            <a:endParaRPr lang="pt-BR" dirty="0"/>
          </a:p>
          <a:p>
            <a:pPr marL="457200" lvl="1" indent="0" algn="just">
              <a:buNone/>
            </a:pPr>
            <a:endParaRPr lang="pt-BR" dirty="0"/>
          </a:p>
          <a:p>
            <a:pPr lvl="1" algn="just"/>
            <a:r>
              <a:rPr lang="pt-BR" sz="3200" dirty="0"/>
              <a:t>Uma das várias observações sobre os dados analisados reforça que o engajamento brasileiro com tropas nas operações de paz ainda é um fenômeno que carece de continuidade, seja na participação com tropas, seja na construção normativa.</a:t>
            </a:r>
          </a:p>
        </p:txBody>
      </p:sp>
    </p:spTree>
    <p:extLst>
      <p:ext uri="{BB962C8B-B14F-4D97-AF65-F5344CB8AC3E}">
        <p14:creationId xmlns:p14="http://schemas.microsoft.com/office/powerpoint/2010/main" val="4140667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Resultados</a:t>
            </a:r>
          </a:p>
        </p:txBody>
      </p:sp>
      <p:sp>
        <p:nvSpPr>
          <p:cNvPr id="3" name="Espaço Reservado para Conteúdo 2"/>
          <p:cNvSpPr>
            <a:spLocks noGrp="1"/>
          </p:cNvSpPr>
          <p:nvPr>
            <p:ph idx="1"/>
          </p:nvPr>
        </p:nvSpPr>
        <p:spPr>
          <a:xfrm>
            <a:off x="0" y="1416205"/>
            <a:ext cx="12192000" cy="5441796"/>
          </a:xfrm>
        </p:spPr>
        <p:txBody>
          <a:bodyPr>
            <a:normAutofit/>
          </a:bodyPr>
          <a:lstStyle/>
          <a:p>
            <a:pPr marL="457200" lvl="1" indent="0" algn="just">
              <a:buNone/>
            </a:pPr>
            <a:endParaRPr lang="pt-BR" dirty="0"/>
          </a:p>
          <a:p>
            <a:pPr marL="457200" lvl="1" indent="0" algn="just">
              <a:buNone/>
            </a:pPr>
            <a:endParaRPr lang="pt-BR" dirty="0"/>
          </a:p>
          <a:p>
            <a:pPr lvl="1" algn="just"/>
            <a:r>
              <a:rPr lang="pt-BR" sz="3200" dirty="0"/>
              <a:t>O gráfico a seguir mostra que, repetindo o padrão do século XX, MINUSTAH e UNIFIL acabaram sendo tratadas como oportunidades pontuais, sem que se construísse um envolvimento ininterrupto que indique tal participação como elementos de uma política efetiva. </a:t>
            </a:r>
          </a:p>
        </p:txBody>
      </p:sp>
    </p:spTree>
    <p:extLst>
      <p:ext uri="{BB962C8B-B14F-4D97-AF65-F5344CB8AC3E}">
        <p14:creationId xmlns:p14="http://schemas.microsoft.com/office/powerpoint/2010/main" val="3031928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74638"/>
            <a:ext cx="10515600" cy="868362"/>
          </a:xfrm>
        </p:spPr>
        <p:txBody>
          <a:bodyPr/>
          <a:lstStyle/>
          <a:p>
            <a:pPr algn="ctr"/>
            <a:r>
              <a:rPr lang="pt-BR" b="1" dirty="0"/>
              <a:t>Resultados</a:t>
            </a:r>
          </a:p>
        </p:txBody>
      </p:sp>
      <p:pic>
        <p:nvPicPr>
          <p:cNvPr id="6" name="Imagem 24">
            <a:extLst>
              <a:ext uri="{FF2B5EF4-FFF2-40B4-BE49-F238E27FC236}">
                <a16:creationId xmlns:a16="http://schemas.microsoft.com/office/drawing/2014/main" id="{E981F30C-1516-4E11-ABD4-56E3221544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7565" y="32476661"/>
            <a:ext cx="12969875" cy="715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m 6">
            <a:extLst>
              <a:ext uri="{FF2B5EF4-FFF2-40B4-BE49-F238E27FC236}">
                <a16:creationId xmlns:a16="http://schemas.microsoft.com/office/drawing/2014/main" id="{F3156759-C574-4FEF-8EB9-203BD6E0AE12}"/>
              </a:ext>
            </a:extLst>
          </p:cNvPr>
          <p:cNvPicPr>
            <a:picLocks noChangeAspect="1"/>
          </p:cNvPicPr>
          <p:nvPr/>
        </p:nvPicPr>
        <p:blipFill>
          <a:blip r:embed="rId4"/>
          <a:stretch>
            <a:fillRect/>
          </a:stretch>
        </p:blipFill>
        <p:spPr>
          <a:xfrm>
            <a:off x="1259917" y="1251853"/>
            <a:ext cx="9672165" cy="5331509"/>
          </a:xfrm>
          <a:prstGeom prst="rect">
            <a:avLst/>
          </a:prstGeom>
        </p:spPr>
      </p:pic>
    </p:spTree>
    <p:extLst>
      <p:ext uri="{BB962C8B-B14F-4D97-AF65-F5344CB8AC3E}">
        <p14:creationId xmlns:p14="http://schemas.microsoft.com/office/powerpoint/2010/main" val="1951622693"/>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6E747A"/>
      </a:dk2>
      <a:lt2>
        <a:srgbClr val="E7E6E6"/>
      </a:lt2>
      <a:accent1>
        <a:srgbClr val="5B9BD5"/>
      </a:accent1>
      <a:accent2>
        <a:srgbClr val="ED7D31"/>
      </a:accent2>
      <a:accent3>
        <a:srgbClr val="A5A5A5"/>
      </a:accent3>
      <a:accent4>
        <a:srgbClr val="FFC000"/>
      </a:accent4>
      <a:accent5>
        <a:srgbClr val="4472C4"/>
      </a:accent5>
      <a:accent6>
        <a:srgbClr val="70AD47"/>
      </a:accent6>
      <a:hlink>
        <a:srgbClr val="085296"/>
      </a:hlink>
      <a:folHlink>
        <a:srgbClr val="9933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TM02836342[[fn=Íon]]</Template>
  <TotalTime>17632</TotalTime>
  <Words>756</Words>
  <Application>Microsoft Office PowerPoint</Application>
  <PresentationFormat>Widescreen</PresentationFormat>
  <Paragraphs>118</Paragraphs>
  <Slides>18</Slides>
  <Notes>18</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18</vt:i4>
      </vt:variant>
    </vt:vector>
  </HeadingPairs>
  <TitlesOfParts>
    <vt:vector size="21" baseType="lpstr">
      <vt:lpstr>Arial</vt:lpstr>
      <vt:lpstr>Calibri</vt:lpstr>
      <vt:lpstr>Blank</vt:lpstr>
      <vt:lpstr>Apresentação do PowerPoint</vt:lpstr>
      <vt:lpstr>Sumário</vt:lpstr>
      <vt:lpstr>Apresentação do PowerPoint</vt:lpstr>
      <vt:lpstr>Premissas</vt:lpstr>
      <vt:lpstr>Premissas</vt:lpstr>
      <vt:lpstr>Premissas</vt:lpstr>
      <vt:lpstr>Resultados</vt:lpstr>
      <vt:lpstr>Resultados</vt:lpstr>
      <vt:lpstr>Resultados</vt:lpstr>
      <vt:lpstr>Resultados</vt:lpstr>
      <vt:lpstr>Resultados</vt:lpstr>
      <vt:lpstr>Resultados</vt:lpstr>
      <vt:lpstr>Lições Aprendidas</vt:lpstr>
      <vt:lpstr>Lições Aprendidas</vt:lpstr>
      <vt:lpstr>Lições Aprendidas</vt:lpstr>
      <vt:lpstr>Lições Aprendidas</vt:lpstr>
      <vt:lpstr>Considerações Finais</vt:lpstr>
      <vt:lpstr>Contatos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Azuver</dc:creator>
  <cp:lastModifiedBy>Vagner Alves</cp:lastModifiedBy>
  <cp:revision>269</cp:revision>
  <cp:lastPrinted>2018-10-26T13:35:26Z</cp:lastPrinted>
  <dcterms:created xsi:type="dcterms:W3CDTF">2018-10-23T16:38:24Z</dcterms:created>
  <dcterms:modified xsi:type="dcterms:W3CDTF">2021-11-18T13:15:16Z</dcterms:modified>
</cp:coreProperties>
</file>