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57646-5CCA-41CD-B625-3BF513093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B6FFF5-D7F2-4DDF-A6FB-190F04763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FFF23C-601C-4209-8320-6E849389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0AE880-FE75-4DD3-8E06-A103CB93E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53526D-D73B-4463-8271-9E4551EC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48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D8484-4BB5-4797-82E7-3F1B1495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4512ABD-637C-4481-B288-AC0A54963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88E943-60B0-48B6-AD3F-6D8077E8F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F88707-7898-4E26-816C-E6778CD6D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1536F3-C40F-4639-9E35-521B4FDB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45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1643E9-12B5-45DC-942E-34CE365E6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38F8A6-900D-4F33-B228-48D945F01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285976-931D-4D6A-9B74-51163C61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1E406-2E05-4ED7-9328-704C44C94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3E9CDD-BE64-466F-8A11-16DAB956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82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7BDEC-494F-4039-92FA-82B5ACCD2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49E1EA-51D3-4635-87AB-7D961BA3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E319BF-F205-455E-AD3C-347B5929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A67D8E-B6B9-4C86-BBD9-9F817FC82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388255-81AC-42E8-BCF0-15D59CFC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74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A4A2E-FF80-4E90-A753-8D9413310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93FEAE-2E40-46D4-9AE7-0C9697E1A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A9561B-375E-4EC5-B415-4903B9EF9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1E0250-E3DB-4F61-9A7F-5AA93732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7A8414-D3C9-4178-AA95-58DDF9D4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35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1C3BE-47E9-4214-B7BF-5A07703B5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ED2F81-4B87-41B5-872F-17DAC378D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B153D25-DECD-4D0F-9D11-8AA74F8ED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F0DF4C-9D12-42E6-9CD8-65745A9A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474F0F-AA81-4108-AD29-C1BC47D26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18F36ED-BA82-4669-8DB1-01FE9E740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83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E70BC-628D-426E-8F13-533DDB90D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F46C2D-2C75-473B-A6E3-81242D15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4337BCF-76AB-46F4-A310-35F922DCA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EF7C870-24D5-475C-A762-FBA162D47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C4AE7BA-54CB-4B3D-BD8F-ACE29BB6E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97530C6-3412-4DB6-BB7B-6C40CC0A0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72DB72B-9E26-4557-AB4E-BF6589B8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90217EF-7B44-4262-AA5D-0926A6C64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20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65A3D-9145-4FD0-8761-F5E5A455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0CDA864-AB17-4354-B60C-AEA5B216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DD85AB-C017-4FFB-9B56-F18BAADD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076379B-0FED-4E82-8A30-B4368C48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0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F6B09D1-5ECB-46E2-9F04-DA7D7716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CC2644A-12DB-4138-B812-5E0AAD5B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B6F8B6D-F91D-4886-9479-E3118AFF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84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01030-76AF-435D-B85F-FB87DC3B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9AA45E-EE0D-45B8-A761-DDE8E83E7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D807CA-395C-4802-8DD4-B4BE1319D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D901D3-C151-4299-8999-DE5D5B119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858C50-8983-4015-B98D-176E0303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98886A-EAF0-4B27-AB0B-0138E836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65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1C65C-C25C-4F3A-B824-12A0AF1E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31FFA2-FBFE-44C1-8C12-EB120BDC6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918B2A-5F99-47CA-963B-D3EA5BC84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D91F7F-316B-4123-A7B2-C2707EB48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7EC5D0-0720-497B-BC80-665783B3E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DDB89A-6BD6-48EC-983E-6A6F59E7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14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BEC8207-8C0C-436E-A834-CCA77EF3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74A1C1-CD45-4DA6-9DF2-1E68A9527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EB379F-788C-4A88-A3DF-A96DAB5F4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A4A77-4A96-4A29-AE8E-8EDCCF4EFB4F}" type="datetimeFigureOut">
              <a:rPr lang="pt-BR" smtClean="0"/>
              <a:t>17/11/2021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472D21-BB7B-422D-9402-F3E790505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00A8EB-41D4-48ED-8278-DF9BD35AD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8EEA1-07CE-4A3E-85A5-F46F6054A2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76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C2D8F-5630-4A65-B678-1F2A3C361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817" y="457200"/>
            <a:ext cx="11874137" cy="21553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PROJETO DE PESQUISA</a:t>
            </a:r>
            <a:b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MARECHAL OSWALDO CORDEIRO DE FARIAS: </a:t>
            </a:r>
            <a:b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UM LÍDER ESTRATÉGICO E MILITAR</a:t>
            </a: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ADA4BC-828D-48F0-A56E-5C206374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9954"/>
            <a:ext cx="9144000" cy="2357846"/>
          </a:xfrm>
        </p:spPr>
        <p:txBody>
          <a:bodyPr>
            <a:normAutofit fontScale="25000" lnSpcReduction="20000"/>
          </a:bodyPr>
          <a:lstStyle/>
          <a:p>
            <a:r>
              <a:rPr lang="pt-BR" b="1" dirty="0"/>
              <a:t> </a:t>
            </a:r>
            <a:endParaRPr lang="pt-BR" dirty="0"/>
          </a:p>
          <a:p>
            <a:r>
              <a:rPr lang="pt-BR" sz="8000" dirty="0" err="1"/>
              <a:t>Cel</a:t>
            </a:r>
            <a:r>
              <a:rPr lang="pt-BR" sz="8000" dirty="0"/>
              <a:t> ANTONIO FERREIRA SOBRINHO(Coordenador do Projeto)</a:t>
            </a:r>
          </a:p>
          <a:p>
            <a:r>
              <a:rPr lang="pt-BR" sz="8000" b="1" dirty="0"/>
              <a:t>Realização</a:t>
            </a:r>
            <a:endParaRPr lang="pt-BR" sz="8000" dirty="0"/>
          </a:p>
          <a:p>
            <a:r>
              <a:rPr lang="pt-BR" sz="8000" dirty="0"/>
              <a:t>Diretoria do Patrimônio Histórico e Cultural do Exército/Centro de Estudos e Pesquisas de História Militar do Exército (</a:t>
            </a:r>
            <a:r>
              <a:rPr lang="pt-BR" sz="8000" dirty="0" err="1"/>
              <a:t>CEPHiMEx</a:t>
            </a:r>
            <a:r>
              <a:rPr lang="pt-BR" sz="8000" dirty="0"/>
              <a:t>)</a:t>
            </a:r>
          </a:p>
          <a:p>
            <a:r>
              <a:rPr lang="pt-BR" sz="8000" dirty="0"/>
              <a:t>www.dphcex.eb.mil.br</a:t>
            </a:r>
          </a:p>
          <a:p>
            <a:r>
              <a:rPr lang="pt-BR" sz="8000" dirty="0"/>
              <a:t> </a:t>
            </a:r>
          </a:p>
          <a:p>
            <a:r>
              <a:rPr lang="pt-BR" sz="8000" b="1" dirty="0"/>
              <a:t>Entidades Parceiras</a:t>
            </a:r>
            <a:r>
              <a:rPr lang="pt-BR" sz="8000" dirty="0"/>
              <a:t>: </a:t>
            </a:r>
          </a:p>
          <a:p>
            <a:r>
              <a:rPr lang="pt-BR" sz="8000" dirty="0"/>
              <a:t>Centro de Estudos Estratégicos Marechal Oswaldo Cordeiro de Farias/ESG</a:t>
            </a:r>
          </a:p>
          <a:p>
            <a:r>
              <a:rPr lang="pt-BR" sz="8000" dirty="0"/>
              <a:t>Comando da Artilharia Divisionária da 1ª Divisão de Exército (AD/1)</a:t>
            </a:r>
          </a:p>
          <a:p>
            <a:r>
              <a:rPr lang="pt-BR" sz="8000" dirty="0"/>
              <a:t>Instituto de Geografia e História Militar do Brasil (IGHMB)</a:t>
            </a:r>
          </a:p>
        </p:txBody>
      </p:sp>
      <p:pic>
        <p:nvPicPr>
          <p:cNvPr id="4" name="Picture 8" descr="C:\Users\mello\Desktop\dphcex-sem-fun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190" y="849086"/>
            <a:ext cx="1239695" cy="141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81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C2D8F-5630-4A65-B678-1F2A3C361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384"/>
            <a:ext cx="9144000" cy="705394"/>
          </a:xfrm>
        </p:spPr>
        <p:txBody>
          <a:bodyPr>
            <a:noAutofit/>
          </a:bodyPr>
          <a:lstStyle/>
          <a:p>
            <a:r>
              <a:rPr lang="pt-BR" sz="4000" b="1" dirty="0"/>
              <a:t>OBJETIVO: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ADA4BC-828D-48F0-A56E-5C206374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897" y="992779"/>
            <a:ext cx="10698479" cy="47940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kern="1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Droid Sans Fallback"/>
              </a:rPr>
              <a:t>Divulgar a memória histórica 	e biográfica do Marechal Oswaldo</a:t>
            </a:r>
            <a: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b="1" kern="1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Droid Sans Fallback"/>
              </a:rPr>
              <a:t>Cordeiro de Farias, através do projeto de pesquisa:</a:t>
            </a:r>
            <a: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“MARECHAL OSWALDO CORDEIRO DE FARIAS: UM LÍDER ESTRATÉGICO E MILITAR”,</a:t>
            </a:r>
            <a:r>
              <a:rPr lang="pt-BR" sz="2800" kern="1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Droid Sans Fallback"/>
              </a:rPr>
              <a:t> </a:t>
            </a:r>
            <a: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caracterizando as principais analogias e diferenças relativas ao exercício da liderança estratégica e militar em</a:t>
            </a:r>
            <a:r>
              <a:rPr lang="pt-BR" sz="2800" b="1" kern="1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Droid Sans Fallback"/>
              </a:rPr>
              <a:t> </a:t>
            </a:r>
            <a: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NewRomanPSMT"/>
              </a:rPr>
              <a:t>função do grau hierárquico e das situações vividas por ele: no tempo de paz, nas operações de combate e no desempenho de cargos públicos.</a:t>
            </a:r>
            <a:endParaRPr lang="pt-BR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C2D8F-5630-4A65-B678-1F2A3C361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0446"/>
            <a:ext cx="9144000" cy="8736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INDICADORES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ADA4BC-828D-48F0-A56E-5C206374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02670"/>
            <a:ext cx="9144000" cy="553078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b="1" dirty="0"/>
              <a:t>1. Montagem e realização de um seminário </a:t>
            </a:r>
            <a:r>
              <a:rPr lang="pt-BR" b="1" i="1" dirty="0"/>
              <a:t>online</a:t>
            </a:r>
            <a:r>
              <a:rPr lang="pt-BR" b="1" dirty="0"/>
              <a:t>, nos dias 17 e 18 de AGO 2021, em duas jornadas, tendo como tema: “MARECHAL OSWALDO CORDEIRO DE FARIAS: UM LÍDER ESTRATÉGICO E MILITAR”, com a participação de pesquisadores do </a:t>
            </a:r>
            <a:r>
              <a:rPr lang="pt-BR" b="1" dirty="0" err="1"/>
              <a:t>CEPHiMEx</a:t>
            </a:r>
            <a:r>
              <a:rPr lang="pt-BR" b="1" dirty="0"/>
              <a:t>, da ESG, do IGHMB e do </a:t>
            </a:r>
            <a:r>
              <a:rPr lang="pt-BR" b="1" dirty="0" err="1"/>
              <a:t>Cmdo</a:t>
            </a:r>
            <a:r>
              <a:rPr lang="pt-BR" b="1" dirty="0"/>
              <a:t> AD/1.</a:t>
            </a:r>
          </a:p>
          <a:p>
            <a:pPr algn="just">
              <a:lnSpc>
                <a:spcPct val="100000"/>
              </a:lnSpc>
            </a:pPr>
            <a:r>
              <a:rPr lang="pt-BR" b="1" dirty="0"/>
              <a:t>2. Publicação da coletânea “MARECHAL OSWALDO CORDEIRO DE FARIAS: UM LÍDER ESTRATÉGICO E MILITAR”, contendo 10 artigos; 260 páginas, com uma tiragem de 350 exemplares.</a:t>
            </a:r>
          </a:p>
          <a:p>
            <a:pPr algn="just">
              <a:lnSpc>
                <a:spcPct val="100000"/>
              </a:lnSpc>
            </a:pPr>
            <a:r>
              <a:rPr lang="pt-BR" b="1" dirty="0"/>
              <a:t>3. Apoiar o </a:t>
            </a:r>
            <a:r>
              <a:rPr lang="pt-BR" b="1" dirty="0" err="1"/>
              <a:t>Cmdo</a:t>
            </a:r>
            <a:r>
              <a:rPr lang="pt-BR" b="1" dirty="0"/>
              <a:t> da AD/1 na elaboração de conteúdos de textos, imagens e outros itens necessários à montagem do espaço cultural dedicado ao Mar Oswaldo Cordeiro de Farias, na Fortaleza de Santa Cruz, sede daquela OM.</a:t>
            </a:r>
          </a:p>
          <a:p>
            <a:pPr algn="just">
              <a:lnSpc>
                <a:spcPct val="150000"/>
              </a:lnSpc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56631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C2D8F-5630-4A65-B678-1F2A3C361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534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t-B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RESULTADOS  DA PESQUISA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C0EF9E-1988-4AE7-A895-996DDD02B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62069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PESQUISAS REALIZADAS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D5D1119-0F44-4677-A4AD-E5A7025EC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908698"/>
            <a:ext cx="5160963" cy="36757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Liderança Estratégica e Militar (fundamentação teórica).</a:t>
            </a:r>
          </a:p>
          <a:p>
            <a:r>
              <a:rPr lang="pt-BR" sz="20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Eixo Temático 1: de Tenente em 1920 a General de 1945</a:t>
            </a:r>
          </a:p>
          <a:p>
            <a:r>
              <a:rPr lang="pt-BR" sz="2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Idealista e Revolucionário – 1920/1930.</a:t>
            </a:r>
          </a:p>
          <a:p>
            <a:r>
              <a:rPr lang="pt-BR" sz="2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Chefe de Polícia de São Paulo em 1932.</a:t>
            </a:r>
          </a:p>
          <a:p>
            <a:r>
              <a:rPr lang="pt-BR" sz="2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Interventor bem sucedido no Rio Grande do Sul.</a:t>
            </a:r>
          </a:p>
          <a:p>
            <a:pPr>
              <a:tabLst>
                <a:tab pos="487680" algn="l"/>
              </a:tabLst>
            </a:pPr>
            <a:r>
              <a:rPr lang="pt-BR" sz="2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Interventor já é General e troca o Rio Grande pelo Comando da Artilharia Divisionária na 2ª GM.</a:t>
            </a:r>
          </a:p>
          <a:p>
            <a:pPr marL="0" indent="0" algn="ctr">
              <a:buNone/>
              <a:tabLst>
                <a:tab pos="487680" algn="l"/>
              </a:tabLst>
            </a:pPr>
            <a:endParaRPr lang="pt-BR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  <a:tabLst>
                <a:tab pos="487680" algn="l"/>
              </a:tabLst>
            </a:pP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D3FD7976-EF5F-41DF-B2A8-DC14ACCC3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85418"/>
            <a:ext cx="5183188" cy="823912"/>
          </a:xfrm>
        </p:spPr>
        <p:txBody>
          <a:bodyPr/>
          <a:lstStyle/>
          <a:p>
            <a:pPr algn="ctr"/>
            <a:r>
              <a:rPr lang="pt-BR" dirty="0"/>
              <a:t>PESQUISADORES/AUTORES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501EBA46-2959-46E4-B724-30E0BBB4E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61098"/>
            <a:ext cx="5183188" cy="36757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Cel</a:t>
            </a:r>
            <a:r>
              <a:rPr lang="pt-BR" sz="2000" dirty="0">
                <a:solidFill>
                  <a:srgbClr val="00000A"/>
                </a:solidFill>
                <a:latin typeface="Times New Roman" panose="02020603050405020304" pitchFamily="18" charset="0"/>
              </a:rPr>
              <a:t> Rogério – ECEME</a:t>
            </a:r>
          </a:p>
          <a:p>
            <a:pPr marL="0" indent="0">
              <a:buNone/>
            </a:pPr>
            <a:endParaRPr lang="pt-BR" sz="2000" dirty="0"/>
          </a:p>
          <a:p>
            <a:endParaRPr lang="pt-BR" sz="2000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r>
              <a:rPr lang="pt-BR" sz="20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Gen</a:t>
            </a:r>
            <a:r>
              <a:rPr lang="pt-BR" sz="2000" dirty="0">
                <a:solidFill>
                  <a:srgbClr val="00000A"/>
                </a:solidFill>
                <a:latin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Bda</a:t>
            </a:r>
            <a:r>
              <a:rPr lang="pt-BR" sz="2000" dirty="0">
                <a:solidFill>
                  <a:srgbClr val="00000A"/>
                </a:solidFill>
                <a:latin typeface="Times New Roman" panose="02020603050405020304" pitchFamily="18" charset="0"/>
              </a:rPr>
              <a:t> </a:t>
            </a:r>
            <a:r>
              <a:rPr lang="pt-BR" sz="20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Bergo</a:t>
            </a:r>
            <a:r>
              <a:rPr lang="pt-BR" sz="2000" dirty="0">
                <a:solidFill>
                  <a:srgbClr val="00000A"/>
                </a:solidFill>
                <a:latin typeface="Times New Roman" panose="02020603050405020304" pitchFamily="18" charset="0"/>
              </a:rPr>
              <a:t> – IGHMB</a:t>
            </a:r>
          </a:p>
          <a:p>
            <a:r>
              <a:rPr lang="pt-BR" sz="20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Cel</a:t>
            </a:r>
            <a:r>
              <a:rPr lang="pt-BR" sz="2000" dirty="0">
                <a:solidFill>
                  <a:srgbClr val="00000A"/>
                </a:solidFill>
                <a:latin typeface="Times New Roman" panose="02020603050405020304" pitchFamily="18" charset="0"/>
              </a:rPr>
              <a:t> PMSP Arruda – ESG</a:t>
            </a:r>
          </a:p>
          <a:p>
            <a:r>
              <a:rPr lang="pt-BR" sz="20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Cel</a:t>
            </a:r>
            <a:r>
              <a:rPr lang="pt-BR" sz="2000" dirty="0">
                <a:solidFill>
                  <a:srgbClr val="00000A"/>
                </a:solidFill>
                <a:latin typeface="Times New Roman" panose="02020603050405020304" pitchFamily="18" charset="0"/>
              </a:rPr>
              <a:t> Rossi Machado – IGHMB</a:t>
            </a:r>
          </a:p>
          <a:p>
            <a:endParaRPr lang="pt-BR" sz="2000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r>
              <a:rPr lang="pt-BR" sz="2000" dirty="0">
                <a:solidFill>
                  <a:srgbClr val="00000A"/>
                </a:solidFill>
                <a:latin typeface="Times New Roman" panose="02020603050405020304" pitchFamily="18" charset="0"/>
              </a:rPr>
              <a:t>TC Balbi – </a:t>
            </a:r>
            <a:r>
              <a:rPr lang="pt-BR" sz="2000" dirty="0" err="1">
                <a:solidFill>
                  <a:srgbClr val="00000A"/>
                </a:solidFill>
                <a:latin typeface="Times New Roman" panose="02020603050405020304" pitchFamily="18" charset="0"/>
              </a:rPr>
              <a:t>Cmdo</a:t>
            </a:r>
            <a:r>
              <a:rPr lang="pt-BR" sz="2000" dirty="0">
                <a:solidFill>
                  <a:srgbClr val="00000A"/>
                </a:solidFill>
                <a:latin typeface="Times New Roman" panose="02020603050405020304" pitchFamily="18" charset="0"/>
              </a:rPr>
              <a:t> AD/1</a:t>
            </a:r>
          </a:p>
          <a:p>
            <a:endParaRPr lang="pt-BR" sz="2000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0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pt-BR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20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1864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C2D8F-5630-4A65-B678-1F2A3C361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534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t-B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RESULTADOS DA PESQUISA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C0EF9E-1988-4AE7-A895-996DDD02B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62069"/>
            <a:ext cx="5157787" cy="823912"/>
          </a:xfrm>
        </p:spPr>
        <p:txBody>
          <a:bodyPr/>
          <a:lstStyle/>
          <a:p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PESQUISAS REALIZADAS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D5D1119-0F44-4677-A4AD-E5A7025EC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908698"/>
            <a:ext cx="5160963" cy="36757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Eixo Temático 2: Da Guerra à Liderança Política: 1945 / 1972</a:t>
            </a:r>
          </a:p>
          <a:p>
            <a:pPr marL="0" indent="0" algn="ctr">
              <a:buNone/>
            </a:pPr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ligação do Mal Cordeiro de Farias com a Aviação</a:t>
            </a: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487680" algn="l"/>
              </a:tabLst>
            </a:pP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criação da ESG e o conceito de Segurança Nacional</a:t>
            </a: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oposição à Vargas e o Governo de Pernambuco </a:t>
            </a: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Interventor já é General e troca o Rio Grande pelo Comando da Artilharia Divisionária na 2ª GM.</a:t>
            </a: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participação na Revolução de 1964 e a contribuição política nos Governos Militares</a:t>
            </a:r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  <a:tabLst>
                <a:tab pos="487680" algn="l"/>
              </a:tabLst>
            </a:pPr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  <a:tabLst>
                <a:tab pos="487680" algn="l"/>
              </a:tabLst>
            </a:pP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D3FD7976-EF5F-41DF-B2A8-DC14ACCC3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85418"/>
            <a:ext cx="5183188" cy="823912"/>
          </a:xfrm>
        </p:spPr>
        <p:txBody>
          <a:bodyPr/>
          <a:lstStyle/>
          <a:p>
            <a:r>
              <a:rPr lang="pt-BR" dirty="0"/>
              <a:t>PESQUISADORES/AUTORES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501EBA46-2959-46E4-B724-30E0BBB4E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48143"/>
            <a:ext cx="5183188" cy="36845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</a:t>
            </a: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Rafael -IGHMB</a:t>
            </a:r>
          </a:p>
          <a:p>
            <a:endParaRPr lang="pt-BR" sz="1800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TC Vianna - ESG</a:t>
            </a: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8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</a:t>
            </a: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Jamille</a:t>
            </a: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ESG</a:t>
            </a:r>
          </a:p>
          <a:p>
            <a:endParaRPr lang="pt-BR" sz="1800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pt-BR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</a:t>
            </a: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Ferreira /TC Maristela/</a:t>
            </a:r>
            <a:r>
              <a:rPr lang="pt-BR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Asp</a:t>
            </a: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Ana Souza/</a:t>
            </a:r>
            <a:r>
              <a:rPr lang="pt-BR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DPHCEx</a:t>
            </a: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pt-BR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CEPHiMEx</a:t>
            </a:r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02513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C2D8F-5630-4A65-B678-1F2A3C361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629"/>
            <a:ext cx="9144000" cy="85210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RESULTADOS OBTIDOS/EMPREGO DOS RECURSOS</a:t>
            </a:r>
            <a:br>
              <a:rPr lang="pt-BR" sz="3200" b="1" dirty="0">
                <a:solidFill>
                  <a:srgbClr val="002060"/>
                </a:solidFill>
              </a:rPr>
            </a:br>
            <a:endParaRPr lang="pt-BR" sz="20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ADA4BC-828D-48F0-A56E-5C206374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36469"/>
            <a:ext cx="11573691" cy="5603966"/>
          </a:xfrm>
        </p:spPr>
        <p:txBody>
          <a:bodyPr>
            <a:noAutofit/>
          </a:bodyPr>
          <a:lstStyle/>
          <a:p>
            <a:pPr lvl="0" algn="just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pt-B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Divulgação Científica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a. Apoio às publicações científicas: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-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ublicação do livro 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“MARECHAL OSWALDO CORDEIRO DE FARIAS: UM LÍDER ESTRATÉGICO E MILITAR”:</a:t>
            </a: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350 exemplares de 260 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páginas;</a:t>
            </a:r>
            <a:r>
              <a:rPr lang="pt-BR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estimado:</a:t>
            </a:r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R$20.000,00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0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Apoio a eventos científicos: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-</a:t>
            </a:r>
            <a:r>
              <a:rPr lang="pt-BR" sz="2000" b="1" dirty="0"/>
              <a:t> </a:t>
            </a:r>
            <a:r>
              <a:rPr lang="pt-BR" sz="2000" dirty="0"/>
              <a:t>Montagem e realização de um seminário </a:t>
            </a:r>
            <a:r>
              <a:rPr lang="pt-BR" sz="2000" i="1" dirty="0"/>
              <a:t>online</a:t>
            </a:r>
            <a:r>
              <a:rPr lang="pt-BR" sz="2000" dirty="0"/>
              <a:t>,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2000" dirty="0"/>
              <a:t>nos dias 17 e 18 de AGO 2021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t">
              <a:lnSpc>
                <a:spcPct val="100000"/>
              </a:lnSpc>
              <a:spcBef>
                <a:spcPts val="0"/>
              </a:spcBef>
              <a:buSzPts val="1100"/>
            </a:pPr>
            <a:r>
              <a:rPr lang="pt-B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Pesquisa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t">
              <a:lnSpc>
                <a:spcPct val="100000"/>
              </a:lnSpc>
              <a:spcBef>
                <a:spcPts val="0"/>
              </a:spcBef>
              <a:buSzPts val="1100"/>
            </a:pP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Apoio à infraestrutura de ensino e pesquisa:</a:t>
            </a:r>
            <a:endParaRPr lang="pt-B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- Apoiar o </a:t>
            </a:r>
            <a:r>
              <a:rPr 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Cmdo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AD/1 na elaboração de conteúdos de textos, imagens e outros itens necessários à montagem do espaço cultural dedicado ao Mar Oswaldo Cordeiro de Farias, na Fortaleza de Santa Cruz, sede daquela OM.(ND339030: R$4.000,00 - ND339036: R$4.000,00 - ND339039: R$22.000,00)</a:t>
            </a:r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280" y="2316751"/>
            <a:ext cx="1487668" cy="1789608"/>
          </a:xfrm>
          <a:prstGeom prst="rect">
            <a:avLst/>
          </a:prstGeom>
          <a:noFill/>
        </p:spPr>
      </p:pic>
      <p:pic>
        <p:nvPicPr>
          <p:cNvPr id="6" name="Imagem 5" descr="C:\Users\0623212040\Documents\backup\Documents\TCMaristelaCephimex\SPH\Produçao\Imagens produção 2021\IMG-20210806-WA00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4651" y="2460444"/>
            <a:ext cx="1969452" cy="168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Imagem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320" y="5174492"/>
            <a:ext cx="2795588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466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673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PROJETO DE PESQUISA MARECHAL OSWALDO CORDEIRO DE FARIAS:  UM LÍDER ESTRATÉGICO E MILITAR</vt:lpstr>
      <vt:lpstr>OBJETIVO: </vt:lpstr>
      <vt:lpstr>INDICADORES </vt:lpstr>
      <vt:lpstr>RESULTADOS  DA PESQUISA</vt:lpstr>
      <vt:lpstr>RESULTADOS DA PESQUISA</vt:lpstr>
      <vt:lpstr>RESULTADOS OBTIDOS/EMPREGO DOS RECURSOS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MARECHAL OSWALDO CORDEIRO DE FARIAS: UM LÍDER ESTRATÉGICO E MILITAR</dc:title>
  <dc:creator>Maristela Ferreira</dc:creator>
  <cp:lastModifiedBy>Wallace Silva</cp:lastModifiedBy>
  <cp:revision>33</cp:revision>
  <dcterms:created xsi:type="dcterms:W3CDTF">2021-08-09T17:51:58Z</dcterms:created>
  <dcterms:modified xsi:type="dcterms:W3CDTF">2021-11-17T09:11:45Z</dcterms:modified>
</cp:coreProperties>
</file>